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42"/>
  </p:notesMasterIdLst>
  <p:sldIdLst>
    <p:sldId id="273" r:id="rId4"/>
    <p:sldId id="358" r:id="rId5"/>
    <p:sldId id="321" r:id="rId6"/>
    <p:sldId id="323" r:id="rId7"/>
    <p:sldId id="322" r:id="rId8"/>
    <p:sldId id="324" r:id="rId9"/>
    <p:sldId id="325" r:id="rId10"/>
    <p:sldId id="329" r:id="rId11"/>
    <p:sldId id="326" r:id="rId12"/>
    <p:sldId id="355" r:id="rId13"/>
    <p:sldId id="327" r:id="rId14"/>
    <p:sldId id="328" r:id="rId15"/>
    <p:sldId id="331" r:id="rId16"/>
    <p:sldId id="332" r:id="rId17"/>
    <p:sldId id="334" r:id="rId18"/>
    <p:sldId id="333" r:id="rId19"/>
    <p:sldId id="335" r:id="rId20"/>
    <p:sldId id="336" r:id="rId21"/>
    <p:sldId id="338" r:id="rId22"/>
    <p:sldId id="340" r:id="rId23"/>
    <p:sldId id="339" r:id="rId24"/>
    <p:sldId id="345" r:id="rId25"/>
    <p:sldId id="342" r:id="rId26"/>
    <p:sldId id="337" r:id="rId27"/>
    <p:sldId id="346" r:id="rId28"/>
    <p:sldId id="343" r:id="rId29"/>
    <p:sldId id="344" r:id="rId30"/>
    <p:sldId id="341" r:id="rId31"/>
    <p:sldId id="330" r:id="rId32"/>
    <p:sldId id="347" r:id="rId33"/>
    <p:sldId id="348" r:id="rId34"/>
    <p:sldId id="349" r:id="rId35"/>
    <p:sldId id="350" r:id="rId36"/>
    <p:sldId id="351" r:id="rId37"/>
    <p:sldId id="352" r:id="rId38"/>
    <p:sldId id="356" r:id="rId39"/>
    <p:sldId id="353" r:id="rId40"/>
    <p:sldId id="35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000000"/>
    <a:srgbClr val="DFE6BC"/>
    <a:srgbClr val="EEC1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showGuides="1">
      <p:cViewPr varScale="1">
        <p:scale>
          <a:sx n="72" d="100"/>
          <a:sy n="72" d="100"/>
        </p:scale>
        <p:origin x="1032" y="66"/>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732E9-552D-417C-B91D-FAE5CC1C5013}" type="datetimeFigureOut">
              <a:rPr lang="en-US" smtClean="0"/>
              <a:t>9/26/2021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2F4CB-5DA3-4291-A6BF-4C01DFAC1DE7}" type="slidenum">
              <a:rPr lang="en-US" smtClean="0"/>
              <a:t>‹#›</a:t>
            </a:fld>
            <a:endParaRPr lang="en-US"/>
          </a:p>
        </p:txBody>
      </p:sp>
    </p:spTree>
    <p:extLst>
      <p:ext uri="{BB962C8B-B14F-4D97-AF65-F5344CB8AC3E}">
        <p14:creationId xmlns:p14="http://schemas.microsoft.com/office/powerpoint/2010/main" val="1674498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69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theme" Target="../theme/theme2.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8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foodmaniaapi.000webhostapp.com/"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a:extLst>
              <a:ext uri="{FF2B5EF4-FFF2-40B4-BE49-F238E27FC236}">
                <a16:creationId xmlns:a16="http://schemas.microsoft.com/office/drawing/2014/main" id="{B030F607-5141-4D85-835E-B603C1B0EC57}"/>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a:extLst>
              <a:ext uri="{FF2B5EF4-FFF2-40B4-BE49-F238E27FC236}">
                <a16:creationId xmlns:a16="http://schemas.microsoft.com/office/drawing/2014/main" id="{766A4824-C2B5-4DE7-9D20-B5B96CEEC676}"/>
              </a:ext>
            </a:extLst>
          </p:cNvPr>
          <p:cNvSpPr/>
          <p:nvPr/>
        </p:nvSpPr>
        <p:spPr>
          <a:xfrm>
            <a:off x="0" y="4371975"/>
            <a:ext cx="12191852" cy="2486024"/>
          </a:xfrm>
          <a:prstGeom prst="rect">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11890A1C-3EF2-4A71-B080-5425A8A39906}"/>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33006F-9E85-49B1-9543-7807AD385C8D}"/>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a:extLst>
              <a:ext uri="{FF2B5EF4-FFF2-40B4-BE49-F238E27FC236}">
                <a16:creationId xmlns:a16="http://schemas.microsoft.com/office/drawing/2014/main" id="{288A094A-5DC6-4D04-813B-D0198039EDE6}"/>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a:extLst>
              <a:ext uri="{FF2B5EF4-FFF2-40B4-BE49-F238E27FC236}">
                <a16:creationId xmlns:a16="http://schemas.microsoft.com/office/drawing/2014/main" id="{B8A0CAA7-AF68-4782-9D2C-C75609AF5131}"/>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a:extLst>
              <a:ext uri="{FF2B5EF4-FFF2-40B4-BE49-F238E27FC236}">
                <a16:creationId xmlns:a16="http://schemas.microsoft.com/office/drawing/2014/main" id="{64F4F042-E481-4884-88C2-4952BE65B8E3}"/>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DECFF2A7-7812-4E9C-BA72-44B3AD4EE1F5}"/>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DE7A35EA-EF9C-44D9-918C-70FC6F6D579D}"/>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a:extLst>
                <a:ext uri="{FF2B5EF4-FFF2-40B4-BE49-F238E27FC236}">
                  <a16:creationId xmlns:a16="http://schemas.microsoft.com/office/drawing/2014/main" id="{0666919C-48ED-4B2F-8D01-BC0EFE1820D7}"/>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9124B25-8476-49AA-AFBC-EEA3B4EAEF3A}"/>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65FBB22-A565-4CD9-9C87-5F0A0172A152}"/>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a:extLst>
                <a:ext uri="{FF2B5EF4-FFF2-40B4-BE49-F238E27FC236}">
                  <a16:creationId xmlns:a16="http://schemas.microsoft.com/office/drawing/2014/main" id="{AFDE863B-04D9-4C19-AA3D-9E29BA759AD1}"/>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E9A113B-7657-4EA0-95DF-2F21094C502D}"/>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7135A295-62E0-4B8F-84E0-A073CE301546}"/>
              </a:ext>
            </a:extLst>
          </p:cNvPr>
          <p:cNvSpPr/>
          <p:nvPr/>
        </p:nvSpPr>
        <p:spPr>
          <a:xfrm rot="21089948">
            <a:off x="9805744" y="2537459"/>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rgbClr val="DFE6BC">
              <a:alpha val="5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D6E169-F8D2-4127-B6DB-2D06CBC7BEF7}"/>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C71EBC-DB55-4D58-BEF3-F76E0C1145B9}"/>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E11B921-F9E0-4E9D-AEED-D3B14AEA7674}"/>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rgbClr val="DFE6BC">
              <a:alpha val="5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97D9709-1409-4BA6-8E1C-18884BFDAC41}"/>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rgbClr val="DFE6BC">
              <a:alpha val="49804"/>
            </a:srgbClr>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90007FC-01ED-4247-AE04-AA4FC0155640}"/>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a:extLst>
              <a:ext uri="{FF2B5EF4-FFF2-40B4-BE49-F238E27FC236}">
                <a16:creationId xmlns:a16="http://schemas.microsoft.com/office/drawing/2014/main" id="{003DCB9F-8C82-4538-A9CE-B9082232C39C}"/>
              </a:ext>
            </a:extLst>
          </p:cNvPr>
          <p:cNvGrpSpPr/>
          <p:nvPr/>
        </p:nvGrpSpPr>
        <p:grpSpPr>
          <a:xfrm>
            <a:off x="0" y="291908"/>
            <a:ext cx="12184393" cy="3801878"/>
            <a:chOff x="0" y="2854133"/>
            <a:chExt cx="12184393" cy="3801878"/>
          </a:xfrm>
        </p:grpSpPr>
        <p:sp>
          <p:nvSpPr>
            <p:cNvPr id="18" name="Freeform: Shape 17">
              <a:extLst>
                <a:ext uri="{FF2B5EF4-FFF2-40B4-BE49-F238E27FC236}">
                  <a16:creationId xmlns:a16="http://schemas.microsoft.com/office/drawing/2014/main" id="{3D6763D9-5F97-4FA4-84F2-BD8054F8259E}"/>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4D79BD6-7618-47B9-A5FB-9C79D6CE1421}"/>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40FABF-EC6D-4427-A382-ABAC23671CBC}"/>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10B37CFA-1358-4554-9B13-1028155D96A6}"/>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rgbClr val="DFE6BC">
              <a:alpha val="5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A7C1A3-B0EC-4628-B7E5-49E45F639ADE}"/>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4B71338-6993-4ED7-9580-B6BD69D199AD}"/>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1" name="Text Placeholder 70">
            <a:extLst>
              <a:ext uri="{FF2B5EF4-FFF2-40B4-BE49-F238E27FC236}">
                <a16:creationId xmlns:a16="http://schemas.microsoft.com/office/drawing/2014/main" id="{F22A5FB1-81A5-44D0-B011-D7CC62E70751}"/>
              </a:ext>
            </a:extLst>
          </p:cNvPr>
          <p:cNvSpPr>
            <a:spLocks noGrp="1"/>
          </p:cNvSpPr>
          <p:nvPr>
            <p:ph type="body" sz="quarter" idx="4294967295"/>
          </p:nvPr>
        </p:nvSpPr>
        <p:spPr>
          <a:xfrm>
            <a:off x="-148" y="5979579"/>
            <a:ext cx="12192000" cy="432048"/>
          </a:xfrm>
          <a:prstGeom prst="rect">
            <a:avLst/>
          </a:prstGeom>
        </p:spPr>
        <p:txBody>
          <a:bodyPr/>
          <a:lstStyle/>
          <a:p>
            <a:pPr marL="0" indent="0" algn="ctr">
              <a:buNone/>
            </a:pPr>
            <a:r>
              <a:rPr lang="en-US" altLang="ko-KR" b="1" dirty="0">
                <a:solidFill>
                  <a:schemeClr val="bg1"/>
                </a:solidFill>
                <a:latin typeface="Amasis MT Pro Black" panose="02040A04050005020304" pitchFamily="18" charset="0"/>
              </a:rPr>
              <a:t>Food Based Social Media Application</a:t>
            </a:r>
            <a:endParaRPr lang="ko-KR" altLang="en-US" b="1" dirty="0">
              <a:solidFill>
                <a:schemeClr val="bg1"/>
              </a:solidFill>
              <a:latin typeface="Amasis MT Pro Black" panose="02040A04050005020304" pitchFamily="18" charset="0"/>
            </a:endParaRPr>
          </a:p>
        </p:txBody>
      </p:sp>
      <p:pic>
        <p:nvPicPr>
          <p:cNvPr id="3" name="Picture 2" descr="Logo&#10;&#10;Description automatically generated with medium confidence">
            <a:extLst>
              <a:ext uri="{FF2B5EF4-FFF2-40B4-BE49-F238E27FC236}">
                <a16:creationId xmlns:a16="http://schemas.microsoft.com/office/drawing/2014/main" id="{E2C9A2C9-460B-4D79-8EBB-675983FDD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511" y="4526430"/>
            <a:ext cx="5007318" cy="1215165"/>
          </a:xfrm>
          <a:prstGeom prst="rect">
            <a:avLst/>
          </a:prstGeom>
        </p:spPr>
      </p:pic>
    </p:spTree>
    <p:extLst>
      <p:ext uri="{BB962C8B-B14F-4D97-AF65-F5344CB8AC3E}">
        <p14:creationId xmlns:p14="http://schemas.microsoft.com/office/powerpoint/2010/main" val="354466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7" name="Freeform: Shape 1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Diagram&#10;&#10;Description automatically generated">
            <a:extLst>
              <a:ext uri="{FF2B5EF4-FFF2-40B4-BE49-F238E27FC236}">
                <a16:creationId xmlns:a16="http://schemas.microsoft.com/office/drawing/2014/main" id="{366C6B33-78C1-46BE-9912-F7C45C83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425" y="70359"/>
            <a:ext cx="3981576" cy="1990787"/>
          </a:xfrm>
          <a:prstGeom prst="rect">
            <a:avLst/>
          </a:prstGeom>
        </p:spPr>
      </p:pic>
      <p:sp>
        <p:nvSpPr>
          <p:cNvPr id="9" name="Title 1">
            <a:extLst>
              <a:ext uri="{FF2B5EF4-FFF2-40B4-BE49-F238E27FC236}">
                <a16:creationId xmlns:a16="http://schemas.microsoft.com/office/drawing/2014/main" id="{CB232279-DA6B-4F1E-8F0D-254E5E08BC0D}"/>
              </a:ext>
            </a:extLst>
          </p:cNvPr>
          <p:cNvSpPr txBox="1">
            <a:spLocks/>
          </p:cNvSpPr>
          <p:nvPr/>
        </p:nvSpPr>
        <p:spPr>
          <a:xfrm>
            <a:off x="1373155" y="973407"/>
            <a:ext cx="8954239" cy="5538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sz="4100" spc="620" dirty="0">
                <a:solidFill>
                  <a:schemeClr val="bg2">
                    <a:lumMod val="50000"/>
                  </a:schemeClr>
                </a:solidFill>
                <a:latin typeface="Amasis MT Pro Black" panose="02040A04050005020304" pitchFamily="18" charset="0"/>
              </a:rPr>
              <a:t>Software Process </a:t>
            </a:r>
          </a:p>
          <a:p>
            <a:pPr marL="274320">
              <a:spcAft>
                <a:spcPts val="600"/>
              </a:spcAft>
            </a:pPr>
            <a:r>
              <a:rPr lang="en-US" altLang="ko-KR" sz="4100" spc="620" dirty="0">
                <a:solidFill>
                  <a:schemeClr val="bg2">
                    <a:lumMod val="50000"/>
                  </a:schemeClr>
                </a:solidFill>
                <a:latin typeface="Amasis MT Pro Black" panose="02040A04050005020304" pitchFamily="18" charset="0"/>
              </a:rPr>
              <a:t>Model</a:t>
            </a:r>
            <a:endParaRPr lang="en-US" altLang="ko-KR" sz="4100" dirty="0">
              <a:solidFill>
                <a:schemeClr val="bg2">
                  <a:lumMod val="50000"/>
                </a:schemeClr>
              </a:solidFill>
              <a:latin typeface="Amasis MT Pro Black" panose="02040A04050005020304" pitchFamily="18" charset="0"/>
            </a:endParaRPr>
          </a:p>
        </p:txBody>
      </p:sp>
      <p:sp>
        <p:nvSpPr>
          <p:cNvPr id="11" name="TextBox 10">
            <a:extLst>
              <a:ext uri="{FF2B5EF4-FFF2-40B4-BE49-F238E27FC236}">
                <a16:creationId xmlns:a16="http://schemas.microsoft.com/office/drawing/2014/main" id="{006D1790-74C8-4826-B6B0-D2F0D2002D84}"/>
              </a:ext>
            </a:extLst>
          </p:cNvPr>
          <p:cNvSpPr txBox="1"/>
          <p:nvPr/>
        </p:nvSpPr>
        <p:spPr>
          <a:xfrm>
            <a:off x="1465921" y="2131505"/>
            <a:ext cx="10249002" cy="4503349"/>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
            </a:pPr>
            <a:r>
              <a:rPr lang="en-US" sz="1800" dirty="0">
                <a:effectLst/>
                <a:latin typeface="Arial Nova Cond" panose="020B0506020202020204" pitchFamily="34" charset="0"/>
                <a:ea typeface="Calibri" panose="020F0502020204030204" pitchFamily="34" charset="0"/>
                <a:cs typeface="Arial Unicode MS"/>
              </a:rPr>
              <a:t>The agile process model encourages continuous iterations of development and testing. Each incremental part is developed over an iteration, and each iteration is designed to be small and manageable so it can be completed within a few weeks. </a:t>
            </a:r>
            <a:endParaRPr lang="en-US" sz="1600" dirty="0">
              <a:effectLst/>
              <a:latin typeface="Arial Nova Cond" panose="020B0506020202020204" pitchFamily="34" charset="0"/>
              <a:ea typeface="Calibri" panose="020F0502020204030204" pitchFamily="34" charset="0"/>
              <a:cs typeface="Arial Unicode MS"/>
            </a:endParaRPr>
          </a:p>
          <a:p>
            <a:pPr marL="285750" marR="0" indent="-285750" algn="just">
              <a:lnSpc>
                <a:spcPct val="150000"/>
              </a:lnSpc>
              <a:spcBef>
                <a:spcPts val="0"/>
              </a:spcBef>
              <a:spcAft>
                <a:spcPts val="800"/>
              </a:spcAft>
              <a:buFont typeface="Wingdings" panose="05000000000000000000" pitchFamily="2" charset="2"/>
              <a:buChar char="§"/>
            </a:pPr>
            <a:r>
              <a:rPr lang="en-US" sz="1800" dirty="0">
                <a:effectLst/>
                <a:latin typeface="Arial Nova Cond" panose="020B0506020202020204" pitchFamily="34" charset="0"/>
                <a:ea typeface="Calibri" panose="020F0502020204030204" pitchFamily="34" charset="0"/>
                <a:cs typeface="Arial Unicode MS"/>
              </a:rPr>
              <a:t>It helps us to focus on fully implementing each small feature set. Plus, it considers that the system evolves through a series of short iterations if the requirements will change.</a:t>
            </a:r>
            <a:endParaRPr lang="en-US" sz="1600" dirty="0">
              <a:effectLst/>
              <a:latin typeface="Arial Nova Cond" panose="020B0506020202020204" pitchFamily="34" charset="0"/>
              <a:ea typeface="Calibri" panose="020F0502020204030204" pitchFamily="34" charset="0"/>
              <a:cs typeface="Arial Unicode MS"/>
            </a:endParaRPr>
          </a:p>
          <a:p>
            <a:pPr marL="285750" marR="0" indent="-285750" algn="just">
              <a:lnSpc>
                <a:spcPct val="150000"/>
              </a:lnSpc>
              <a:spcBef>
                <a:spcPts val="0"/>
              </a:spcBef>
              <a:spcAft>
                <a:spcPts val="800"/>
              </a:spcAft>
              <a:buFont typeface="Wingdings" panose="05000000000000000000" pitchFamily="2" charset="2"/>
              <a:buChar char="§"/>
            </a:pPr>
            <a:r>
              <a:rPr lang="en-US" sz="1800" b="1" dirty="0">
                <a:effectLst/>
                <a:latin typeface="Arial Nova Cond" panose="020B0506020202020204" pitchFamily="34" charset="0"/>
                <a:ea typeface="Calibri" panose="020F0502020204030204" pitchFamily="34" charset="0"/>
                <a:cs typeface="Arial Unicode MS"/>
              </a:rPr>
              <a:t>Scrum</a:t>
            </a:r>
            <a:r>
              <a:rPr lang="en-US" sz="1800" dirty="0">
                <a:effectLst/>
                <a:latin typeface="Arial Nova Cond" panose="020B0506020202020204" pitchFamily="34" charset="0"/>
                <a:ea typeface="Calibri" panose="020F0502020204030204" pitchFamily="34" charset="0"/>
                <a:cs typeface="Arial Unicode MS"/>
              </a:rPr>
              <a:t> is our basic methodology. Scrum consists of iterations called sprints. Each sprint is between 2 to 4 weeks long and is preceded by planning. We assign a specific task in each sprint among our team members.</a:t>
            </a:r>
            <a:endParaRPr lang="en-US" sz="1600" dirty="0">
              <a:effectLst/>
              <a:latin typeface="Arial Nova Cond" panose="020B0506020202020204" pitchFamily="34" charset="0"/>
              <a:ea typeface="Calibri" panose="020F0502020204030204" pitchFamily="34" charset="0"/>
              <a:cs typeface="Arial Unicode MS"/>
            </a:endParaRPr>
          </a:p>
          <a:p>
            <a:pPr marL="285750" marR="0" indent="-285750" algn="just">
              <a:lnSpc>
                <a:spcPct val="150000"/>
              </a:lnSpc>
              <a:spcBef>
                <a:spcPts val="0"/>
              </a:spcBef>
              <a:spcAft>
                <a:spcPts val="800"/>
              </a:spcAft>
              <a:buFont typeface="Wingdings" panose="05000000000000000000" pitchFamily="2" charset="2"/>
              <a:buChar char="§"/>
            </a:pPr>
            <a:r>
              <a:rPr lang="en-US" sz="1800" dirty="0">
                <a:effectLst/>
                <a:latin typeface="Arial Nova Cond" panose="020B0506020202020204" pitchFamily="34" charset="0"/>
                <a:ea typeface="Calibri" panose="020F0502020204030204" pitchFamily="34" charset="0"/>
                <a:cs typeface="Arial Unicode MS"/>
              </a:rPr>
              <a:t>Requirements, design, development, testing, and deployment are the main steps we have taken. It improves team performance based on real-time, visual data that our team can use.</a:t>
            </a:r>
            <a:endParaRPr lang="en-US" sz="1600" dirty="0">
              <a:effectLst/>
              <a:latin typeface="Arial Nova Cond" panose="020B0506020202020204" pitchFamily="34" charset="0"/>
              <a:ea typeface="Calibri" panose="020F0502020204030204" pitchFamily="34" charset="0"/>
              <a:cs typeface="Arial Unicode MS"/>
            </a:endParaRPr>
          </a:p>
        </p:txBody>
      </p:sp>
    </p:spTree>
    <p:extLst>
      <p:ext uri="{BB962C8B-B14F-4D97-AF65-F5344CB8AC3E}">
        <p14:creationId xmlns:p14="http://schemas.microsoft.com/office/powerpoint/2010/main" val="2326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4" name="Freeform: Shape 1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A picture containing flower, plant&#10;&#10;Description automatically generated">
            <a:extLst>
              <a:ext uri="{FF2B5EF4-FFF2-40B4-BE49-F238E27FC236}">
                <a16:creationId xmlns:a16="http://schemas.microsoft.com/office/drawing/2014/main" id="{CEE12811-5B58-4AD4-801C-68C3D34F806A}"/>
              </a:ext>
            </a:extLst>
          </p:cNvPr>
          <p:cNvPicPr>
            <a:picLocks noChangeAspect="1"/>
          </p:cNvPicPr>
          <p:nvPr/>
        </p:nvPicPr>
        <p:blipFill rotWithShape="1">
          <a:blip r:embed="rId2">
            <a:extLst>
              <a:ext uri="{28A0092B-C50C-407E-A947-70E740481C1C}">
                <a14:useLocalDpi xmlns:a14="http://schemas.microsoft.com/office/drawing/2010/main" val="0"/>
              </a:ext>
            </a:extLst>
          </a:blip>
          <a:srcRect l="28048" t="38677" r="46716" b="42649"/>
          <a:stretch/>
        </p:blipFill>
        <p:spPr>
          <a:xfrm>
            <a:off x="8820512" y="4427440"/>
            <a:ext cx="3408458" cy="2522259"/>
          </a:xfrm>
          <a:prstGeom prst="rect">
            <a:avLst/>
          </a:prstGeom>
        </p:spPr>
      </p:pic>
      <p:cxnSp>
        <p:nvCxnSpPr>
          <p:cNvPr id="15" name="Straight Connector 14">
            <a:extLst>
              <a:ext uri="{FF2B5EF4-FFF2-40B4-BE49-F238E27FC236}">
                <a16:creationId xmlns:a16="http://schemas.microsoft.com/office/drawing/2014/main" id="{139948E2-3DCF-46F5-9413-52114543CF9E}"/>
              </a:ext>
            </a:extLst>
          </p:cNvPr>
          <p:cNvCxnSpPr>
            <a:cxnSpLocks/>
          </p:cNvCxnSpPr>
          <p:nvPr/>
        </p:nvCxnSpPr>
        <p:spPr>
          <a:xfrm>
            <a:off x="0" y="400792"/>
            <a:ext cx="12192000" cy="0"/>
          </a:xfrm>
          <a:prstGeom prst="line">
            <a:avLst/>
          </a:prstGeom>
          <a:ln w="28575"/>
        </p:spPr>
        <p:style>
          <a:lnRef idx="3">
            <a:schemeClr val="accent4"/>
          </a:lnRef>
          <a:fillRef idx="0">
            <a:schemeClr val="accent4"/>
          </a:fillRef>
          <a:effectRef idx="2">
            <a:schemeClr val="accent4"/>
          </a:effectRef>
          <a:fontRef idx="minor">
            <a:schemeClr val="tx1"/>
          </a:fontRef>
        </p:style>
      </p:cxnSp>
      <p:grpSp>
        <p:nvGrpSpPr>
          <p:cNvPr id="16" name="Group 15">
            <a:extLst>
              <a:ext uri="{FF2B5EF4-FFF2-40B4-BE49-F238E27FC236}">
                <a16:creationId xmlns:a16="http://schemas.microsoft.com/office/drawing/2014/main" id="{78F35C2F-E1E1-498D-8A97-D954DA3BC646}"/>
              </a:ext>
            </a:extLst>
          </p:cNvPr>
          <p:cNvGrpSpPr/>
          <p:nvPr/>
        </p:nvGrpSpPr>
        <p:grpSpPr>
          <a:xfrm rot="10800000">
            <a:off x="670585" y="285551"/>
            <a:ext cx="551608" cy="2044577"/>
            <a:chOff x="7734611" y="3897930"/>
            <a:chExt cx="723900" cy="2683192"/>
          </a:xfrm>
          <a:solidFill>
            <a:schemeClr val="accent4"/>
          </a:solidFill>
        </p:grpSpPr>
        <p:sp>
          <p:nvSpPr>
            <p:cNvPr id="17" name="Freeform: Shape 16">
              <a:extLst>
                <a:ext uri="{FF2B5EF4-FFF2-40B4-BE49-F238E27FC236}">
                  <a16:creationId xmlns:a16="http://schemas.microsoft.com/office/drawing/2014/main" id="{C7876E39-4EBC-4051-80B2-E9424D81C088}"/>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8BC9E7A-2478-49A3-B4DA-2489AA08DC17}"/>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D3BFB61-3928-4BD2-AD99-4925EC794464}"/>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D2157AF2-E14B-4AD4-9000-9C3697E3A950}"/>
              </a:ext>
            </a:extLst>
          </p:cNvPr>
          <p:cNvGrpSpPr/>
          <p:nvPr/>
        </p:nvGrpSpPr>
        <p:grpSpPr>
          <a:xfrm rot="10800000">
            <a:off x="180636" y="295841"/>
            <a:ext cx="406448" cy="2010465"/>
            <a:chOff x="6983182" y="3979845"/>
            <a:chExt cx="533400" cy="2638425"/>
          </a:xfrm>
          <a:solidFill>
            <a:schemeClr val="accent4"/>
          </a:solidFill>
        </p:grpSpPr>
        <p:sp>
          <p:nvSpPr>
            <p:cNvPr id="21" name="Freeform: Shape 20">
              <a:extLst>
                <a:ext uri="{FF2B5EF4-FFF2-40B4-BE49-F238E27FC236}">
                  <a16:creationId xmlns:a16="http://schemas.microsoft.com/office/drawing/2014/main" id="{36792A4E-C844-4F8D-B3A5-8565D71D65EC}"/>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BC0145D-27C6-45A7-BD27-DFDE931D6A37}"/>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0CE34B5-EC60-4644-B491-B694CBC57FA2}"/>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25" name="Freeform: Shape 24">
            <a:extLst>
              <a:ext uri="{FF2B5EF4-FFF2-40B4-BE49-F238E27FC236}">
                <a16:creationId xmlns:a16="http://schemas.microsoft.com/office/drawing/2014/main" id="{F7D8926C-A18C-45ED-98EA-9B672980EC38}"/>
              </a:ext>
            </a:extLst>
          </p:cNvPr>
          <p:cNvSpPr/>
          <p:nvPr/>
        </p:nvSpPr>
        <p:spPr>
          <a:xfrm rot="10800000">
            <a:off x="1257032" y="309093"/>
            <a:ext cx="247650" cy="1552575"/>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4"/>
          </a:solidFill>
          <a:ln w="9525" cap="flat">
            <a:noFill/>
            <a:prstDash val="solid"/>
            <a:miter/>
          </a:ln>
        </p:spPr>
        <p:txBody>
          <a:bodyPr rtlCol="0" anchor="ctr"/>
          <a:lstStyle/>
          <a:p>
            <a:endParaRPr lang="en-US"/>
          </a:p>
        </p:txBody>
      </p:sp>
      <p:sp>
        <p:nvSpPr>
          <p:cNvPr id="24" name="Title 1">
            <a:extLst>
              <a:ext uri="{FF2B5EF4-FFF2-40B4-BE49-F238E27FC236}">
                <a16:creationId xmlns:a16="http://schemas.microsoft.com/office/drawing/2014/main" id="{7B65B62B-D703-48A4-9495-E96C8D28012C}"/>
              </a:ext>
            </a:extLst>
          </p:cNvPr>
          <p:cNvSpPr txBox="1">
            <a:spLocks/>
          </p:cNvSpPr>
          <p:nvPr/>
        </p:nvSpPr>
        <p:spPr>
          <a:xfrm>
            <a:off x="1460820" y="576370"/>
            <a:ext cx="10294023" cy="110121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spc="620" dirty="0">
                <a:solidFill>
                  <a:schemeClr val="bg2">
                    <a:lumMod val="50000"/>
                  </a:schemeClr>
                </a:solidFill>
                <a:latin typeface="Amasis MT Pro Black" panose="02040A04050005020304" pitchFamily="18" charset="0"/>
              </a:rPr>
              <a:t>Software Development Tools</a:t>
            </a:r>
            <a:endParaRPr lang="en-US" altLang="ko-KR" dirty="0">
              <a:solidFill>
                <a:schemeClr val="bg2">
                  <a:lumMod val="50000"/>
                </a:schemeClr>
              </a:solidFill>
              <a:latin typeface="Amasis MT Pro Black" panose="02040A04050005020304" pitchFamily="18" charset="0"/>
            </a:endParaRPr>
          </a:p>
        </p:txBody>
      </p:sp>
      <p:grpSp>
        <p:nvGrpSpPr>
          <p:cNvPr id="39" name="Group 38">
            <a:extLst>
              <a:ext uri="{FF2B5EF4-FFF2-40B4-BE49-F238E27FC236}">
                <a16:creationId xmlns:a16="http://schemas.microsoft.com/office/drawing/2014/main" id="{993128AC-15EB-42B5-A177-BFF3DBA0B3C3}"/>
              </a:ext>
            </a:extLst>
          </p:cNvPr>
          <p:cNvGrpSpPr/>
          <p:nvPr/>
        </p:nvGrpSpPr>
        <p:grpSpPr>
          <a:xfrm>
            <a:off x="8224040" y="2754035"/>
            <a:ext cx="423103" cy="357441"/>
            <a:chOff x="1960454" y="5041163"/>
            <a:chExt cx="1743075" cy="1472566"/>
          </a:xfrm>
          <a:solidFill>
            <a:schemeClr val="bg1"/>
          </a:solidFill>
        </p:grpSpPr>
        <p:sp>
          <p:nvSpPr>
            <p:cNvPr id="40" name="Freeform: Shape 39">
              <a:extLst>
                <a:ext uri="{FF2B5EF4-FFF2-40B4-BE49-F238E27FC236}">
                  <a16:creationId xmlns:a16="http://schemas.microsoft.com/office/drawing/2014/main" id="{D3ED044E-7C57-493C-B8B9-CFDA476517E2}"/>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5978127-C4FF-4AD0-9DD4-C337787B7209}"/>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99C741E-BE1D-42BC-B00E-11E34572BF29}"/>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585B332-ADE3-4D6D-AC5D-B737CFF3A61F}"/>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A2EBD82-73CF-45CA-A913-B6E95743EC63}"/>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DB29789-C57D-4FC6-ABE5-A1A7F463FADA}"/>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16D842B-FDE8-4AAB-B924-15120C7EC8F0}"/>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grpSp>
      <p:sp>
        <p:nvSpPr>
          <p:cNvPr id="47" name="Freeform: Shape 46">
            <a:extLst>
              <a:ext uri="{FF2B5EF4-FFF2-40B4-BE49-F238E27FC236}">
                <a16:creationId xmlns:a16="http://schemas.microsoft.com/office/drawing/2014/main" id="{CE526193-C775-415E-BE04-AE4A272068D3}"/>
              </a:ext>
            </a:extLst>
          </p:cNvPr>
          <p:cNvSpPr/>
          <p:nvPr/>
        </p:nvSpPr>
        <p:spPr>
          <a:xfrm>
            <a:off x="10020207" y="2547297"/>
            <a:ext cx="292532" cy="423667"/>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15875" cap="flat">
            <a:noFill/>
            <a:prstDash val="solid"/>
            <a:miter/>
          </a:ln>
        </p:spPr>
        <p:txBody>
          <a:bodyPr rtlCol="0" anchor="ctr"/>
          <a:lstStyle/>
          <a:p>
            <a:endParaRPr lang="en-US"/>
          </a:p>
        </p:txBody>
      </p:sp>
      <p:cxnSp>
        <p:nvCxnSpPr>
          <p:cNvPr id="48" name="Connector: Elbow 47">
            <a:extLst>
              <a:ext uri="{FF2B5EF4-FFF2-40B4-BE49-F238E27FC236}">
                <a16:creationId xmlns:a16="http://schemas.microsoft.com/office/drawing/2014/main" id="{1EEE4297-69CE-43D7-B475-45981FC2B5A6}"/>
              </a:ext>
            </a:extLst>
          </p:cNvPr>
          <p:cNvCxnSpPr>
            <a:cxnSpLocks/>
          </p:cNvCxnSpPr>
          <p:nvPr/>
        </p:nvCxnSpPr>
        <p:spPr>
          <a:xfrm flipV="1">
            <a:off x="3372557" y="4456386"/>
            <a:ext cx="1238470" cy="391062"/>
          </a:xfrm>
          <a:prstGeom prst="bentConnector3">
            <a:avLst/>
          </a:prstGeom>
          <a:ln w="28575"/>
        </p:spPr>
        <p:style>
          <a:lnRef idx="3">
            <a:schemeClr val="accent4"/>
          </a:lnRef>
          <a:fillRef idx="0">
            <a:schemeClr val="accent4"/>
          </a:fillRef>
          <a:effectRef idx="2">
            <a:schemeClr val="accent4"/>
          </a:effectRef>
          <a:fontRef idx="minor">
            <a:schemeClr val="tx1"/>
          </a:fontRef>
        </p:style>
      </p:cxnSp>
      <p:sp>
        <p:nvSpPr>
          <p:cNvPr id="53" name="Oval 52">
            <a:extLst>
              <a:ext uri="{FF2B5EF4-FFF2-40B4-BE49-F238E27FC236}">
                <a16:creationId xmlns:a16="http://schemas.microsoft.com/office/drawing/2014/main" id="{5E6D49F8-8810-4C9C-8782-4583777F0FB2}"/>
              </a:ext>
            </a:extLst>
          </p:cNvPr>
          <p:cNvSpPr/>
          <p:nvPr/>
        </p:nvSpPr>
        <p:spPr>
          <a:xfrm>
            <a:off x="2288604" y="4488203"/>
            <a:ext cx="1256631" cy="1252105"/>
          </a:xfrm>
          <a:prstGeom prst="ellipse">
            <a:avLst/>
          </a:prstGeom>
          <a:solidFill>
            <a:srgbClr val="DFE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4" name="Picture 53" descr="Icon&#10;&#10;Description automatically generated">
            <a:extLst>
              <a:ext uri="{FF2B5EF4-FFF2-40B4-BE49-F238E27FC236}">
                <a16:creationId xmlns:a16="http://schemas.microsoft.com/office/drawing/2014/main" id="{236912FB-B693-4F0A-B4EF-28DAF779A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717" y="4663895"/>
            <a:ext cx="767658" cy="900719"/>
          </a:xfrm>
          <a:prstGeom prst="rect">
            <a:avLst/>
          </a:prstGeom>
        </p:spPr>
      </p:pic>
      <p:cxnSp>
        <p:nvCxnSpPr>
          <p:cNvPr id="56" name="Connector: Elbow 55">
            <a:extLst>
              <a:ext uri="{FF2B5EF4-FFF2-40B4-BE49-F238E27FC236}">
                <a16:creationId xmlns:a16="http://schemas.microsoft.com/office/drawing/2014/main" id="{F706C5DD-9CA2-42E3-B384-5FF0441AC42B}"/>
              </a:ext>
            </a:extLst>
          </p:cNvPr>
          <p:cNvCxnSpPr>
            <a:cxnSpLocks/>
          </p:cNvCxnSpPr>
          <p:nvPr/>
        </p:nvCxnSpPr>
        <p:spPr>
          <a:xfrm flipV="1">
            <a:off x="5638262" y="3616798"/>
            <a:ext cx="1238470" cy="391062"/>
          </a:xfrm>
          <a:prstGeom prst="bentConnector3">
            <a:avLst/>
          </a:prstGeom>
          <a:ln w="28575"/>
        </p:spPr>
        <p:style>
          <a:lnRef idx="3">
            <a:schemeClr val="accent4"/>
          </a:lnRef>
          <a:fillRef idx="0">
            <a:schemeClr val="accent4"/>
          </a:fillRef>
          <a:effectRef idx="2">
            <a:schemeClr val="accent4"/>
          </a:effectRef>
          <a:fontRef idx="minor">
            <a:schemeClr val="tx1"/>
          </a:fontRef>
        </p:style>
      </p:cxnSp>
      <p:cxnSp>
        <p:nvCxnSpPr>
          <p:cNvPr id="57" name="Connector: Elbow 56">
            <a:extLst>
              <a:ext uri="{FF2B5EF4-FFF2-40B4-BE49-F238E27FC236}">
                <a16:creationId xmlns:a16="http://schemas.microsoft.com/office/drawing/2014/main" id="{A03AF28A-D124-4CDF-B8A0-1FB45E20B311}"/>
              </a:ext>
            </a:extLst>
          </p:cNvPr>
          <p:cNvCxnSpPr>
            <a:cxnSpLocks/>
          </p:cNvCxnSpPr>
          <p:nvPr/>
        </p:nvCxnSpPr>
        <p:spPr>
          <a:xfrm flipV="1">
            <a:off x="8005947" y="2871701"/>
            <a:ext cx="1238470" cy="391062"/>
          </a:xfrm>
          <a:prstGeom prst="bentConnector3">
            <a:avLst/>
          </a:prstGeom>
          <a:ln w="28575"/>
        </p:spPr>
        <p:style>
          <a:lnRef idx="3">
            <a:schemeClr val="accent4"/>
          </a:lnRef>
          <a:fillRef idx="0">
            <a:schemeClr val="accent4"/>
          </a:fillRef>
          <a:effectRef idx="2">
            <a:schemeClr val="accent4"/>
          </a:effectRef>
          <a:fontRef idx="minor">
            <a:schemeClr val="tx1"/>
          </a:fontRef>
        </p:style>
      </p:cxnSp>
      <p:sp>
        <p:nvSpPr>
          <p:cNvPr id="34" name="Oval 33">
            <a:extLst>
              <a:ext uri="{FF2B5EF4-FFF2-40B4-BE49-F238E27FC236}">
                <a16:creationId xmlns:a16="http://schemas.microsoft.com/office/drawing/2014/main" id="{1CB2CCCE-981F-4AF4-AC6E-DD49741BEA66}"/>
              </a:ext>
            </a:extLst>
          </p:cNvPr>
          <p:cNvSpPr/>
          <p:nvPr/>
        </p:nvSpPr>
        <p:spPr>
          <a:xfrm>
            <a:off x="4469089" y="3616798"/>
            <a:ext cx="1256631" cy="1252105"/>
          </a:xfrm>
          <a:prstGeom prst="ellipse">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5D1E72BF-57EF-4600-A5C4-835AB840DB36}"/>
              </a:ext>
            </a:extLst>
          </p:cNvPr>
          <p:cNvSpPr/>
          <p:nvPr/>
        </p:nvSpPr>
        <p:spPr>
          <a:xfrm>
            <a:off x="6843280" y="2901081"/>
            <a:ext cx="1256631" cy="1252105"/>
          </a:xfrm>
          <a:prstGeom prst="ellipse">
            <a:avLst/>
          </a:prstGeom>
          <a:solidFill>
            <a:srgbClr val="DFE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949DAE1A-0D83-4653-8414-66BFCE4EDAFD}"/>
              </a:ext>
            </a:extLst>
          </p:cNvPr>
          <p:cNvSpPr/>
          <p:nvPr/>
        </p:nvSpPr>
        <p:spPr>
          <a:xfrm>
            <a:off x="8991695" y="2044048"/>
            <a:ext cx="1268828" cy="1252105"/>
          </a:xfrm>
          <a:prstGeom prst="ellipse">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60" name="Picture 59" descr="Shape&#10;&#10;Description automatically generated">
            <a:extLst>
              <a:ext uri="{FF2B5EF4-FFF2-40B4-BE49-F238E27FC236}">
                <a16:creationId xmlns:a16="http://schemas.microsoft.com/office/drawing/2014/main" id="{353004B3-DD7A-4AD5-BBB6-1FC095282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478" y="3773786"/>
            <a:ext cx="574692" cy="597680"/>
          </a:xfrm>
          <a:prstGeom prst="rect">
            <a:avLst/>
          </a:prstGeom>
        </p:spPr>
      </p:pic>
      <p:pic>
        <p:nvPicPr>
          <p:cNvPr id="64" name="Picture 63" descr="Logo&#10;&#10;Description automatically generated">
            <a:extLst>
              <a:ext uri="{FF2B5EF4-FFF2-40B4-BE49-F238E27FC236}">
                <a16:creationId xmlns:a16="http://schemas.microsoft.com/office/drawing/2014/main" id="{9ADC4806-C40A-49FF-93B6-1F69BA6B3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4967" y="4216007"/>
            <a:ext cx="939877" cy="507570"/>
          </a:xfrm>
          <a:prstGeom prst="rect">
            <a:avLst/>
          </a:prstGeom>
        </p:spPr>
      </p:pic>
      <p:pic>
        <p:nvPicPr>
          <p:cNvPr id="66" name="Picture 65" descr="A picture containing text, clipart&#10;&#10;Description automatically generated">
            <a:extLst>
              <a:ext uri="{FF2B5EF4-FFF2-40B4-BE49-F238E27FC236}">
                <a16:creationId xmlns:a16="http://schemas.microsoft.com/office/drawing/2014/main" id="{0E8CC8C2-CF0F-4D8A-B8BB-1C877A2B3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6763" y="3262763"/>
            <a:ext cx="997529" cy="443346"/>
          </a:xfrm>
          <a:prstGeom prst="rect">
            <a:avLst/>
          </a:prstGeom>
        </p:spPr>
      </p:pic>
      <p:pic>
        <p:nvPicPr>
          <p:cNvPr id="70" name="Picture 69" descr="Logo, icon&#10;&#10;Description automatically generated">
            <a:extLst>
              <a:ext uri="{FF2B5EF4-FFF2-40B4-BE49-F238E27FC236}">
                <a16:creationId xmlns:a16="http://schemas.microsoft.com/office/drawing/2014/main" id="{3BF46F4D-A978-4B8A-BB6F-E71D333D84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4621" y="2235791"/>
            <a:ext cx="915383" cy="915383"/>
          </a:xfrm>
          <a:prstGeom prst="rect">
            <a:avLst/>
          </a:prstGeom>
        </p:spPr>
      </p:pic>
      <p:sp>
        <p:nvSpPr>
          <p:cNvPr id="71" name="TextBox 70">
            <a:extLst>
              <a:ext uri="{FF2B5EF4-FFF2-40B4-BE49-F238E27FC236}">
                <a16:creationId xmlns:a16="http://schemas.microsoft.com/office/drawing/2014/main" id="{0E0DED92-77C1-4840-8C8D-9E93FA81F267}"/>
              </a:ext>
            </a:extLst>
          </p:cNvPr>
          <p:cNvSpPr txBox="1"/>
          <p:nvPr/>
        </p:nvSpPr>
        <p:spPr>
          <a:xfrm>
            <a:off x="812634" y="3171583"/>
            <a:ext cx="2340043" cy="1255857"/>
          </a:xfrm>
          <a:prstGeom prst="rect">
            <a:avLst/>
          </a:prstGeom>
          <a:noFill/>
        </p:spPr>
        <p:txBody>
          <a:bodyPr wrap="square" rtlCol="0">
            <a:spAutoFit/>
          </a:bodyPr>
          <a:lstStyle/>
          <a:p>
            <a:pPr marL="457200" marR="0" algn="ctr">
              <a:lnSpc>
                <a:spcPct val="107000"/>
              </a:lnSpc>
              <a:spcBef>
                <a:spcPts val="0"/>
              </a:spcBef>
              <a:spcAft>
                <a:spcPts val="800"/>
              </a:spcAft>
            </a:pPr>
            <a:r>
              <a:rPr lang="en-US" sz="1800" dirty="0">
                <a:effectLst/>
                <a:latin typeface="Arial Nova Cond" panose="020B0506020202020204" pitchFamily="34" charset="0"/>
                <a:ea typeface="Calibri" panose="020F0502020204030204" pitchFamily="34" charset="0"/>
                <a:cs typeface="Arial Unicode MS"/>
              </a:rPr>
              <a:t>Front End – Android Studio  version 4.2 with android retrofit (2)</a:t>
            </a:r>
          </a:p>
        </p:txBody>
      </p:sp>
      <p:sp>
        <p:nvSpPr>
          <p:cNvPr id="72" name="TextBox 71">
            <a:extLst>
              <a:ext uri="{FF2B5EF4-FFF2-40B4-BE49-F238E27FC236}">
                <a16:creationId xmlns:a16="http://schemas.microsoft.com/office/drawing/2014/main" id="{6EDA4C7E-4C65-4DA5-9BAE-7D36C630AB25}"/>
              </a:ext>
            </a:extLst>
          </p:cNvPr>
          <p:cNvSpPr txBox="1"/>
          <p:nvPr/>
        </p:nvSpPr>
        <p:spPr>
          <a:xfrm>
            <a:off x="4079855" y="5025891"/>
            <a:ext cx="2359122" cy="959493"/>
          </a:xfrm>
          <a:prstGeom prst="rect">
            <a:avLst/>
          </a:prstGeom>
          <a:noFill/>
        </p:spPr>
        <p:txBody>
          <a:bodyPr wrap="square" rtlCol="0">
            <a:spAutoFit/>
          </a:bodyPr>
          <a:lstStyle/>
          <a:p>
            <a:pPr marL="457200" algn="ctr">
              <a:lnSpc>
                <a:spcPct val="107000"/>
              </a:lnSpc>
              <a:spcAft>
                <a:spcPts val="800"/>
              </a:spcAft>
            </a:pPr>
            <a:r>
              <a:rPr lang="en-US" sz="1800" dirty="0">
                <a:effectLst/>
                <a:latin typeface="Arial Nova Cond" panose="020B0506020202020204" pitchFamily="34" charset="0"/>
                <a:ea typeface="Calibri" panose="020F0502020204030204" pitchFamily="34" charset="0"/>
                <a:cs typeface="Arial Unicode MS"/>
              </a:rPr>
              <a:t>Backend – Laravel based PHP  version 7.4</a:t>
            </a:r>
          </a:p>
        </p:txBody>
      </p:sp>
      <p:sp>
        <p:nvSpPr>
          <p:cNvPr id="73" name="TextBox 72">
            <a:extLst>
              <a:ext uri="{FF2B5EF4-FFF2-40B4-BE49-F238E27FC236}">
                <a16:creationId xmlns:a16="http://schemas.microsoft.com/office/drawing/2014/main" id="{A709832F-A8AA-4E93-983D-3EA14D8E643B}"/>
              </a:ext>
            </a:extLst>
          </p:cNvPr>
          <p:cNvSpPr txBox="1"/>
          <p:nvPr/>
        </p:nvSpPr>
        <p:spPr>
          <a:xfrm>
            <a:off x="5759535" y="1848125"/>
            <a:ext cx="1829653" cy="1025922"/>
          </a:xfrm>
          <a:prstGeom prst="rect">
            <a:avLst/>
          </a:prstGeom>
          <a:noFill/>
        </p:spPr>
        <p:txBody>
          <a:bodyPr wrap="square" rtlCol="0">
            <a:spAutoFit/>
          </a:bodyPr>
          <a:lstStyle/>
          <a:p>
            <a:pPr marL="457200" marR="0" algn="ctr">
              <a:spcBef>
                <a:spcPts val="0"/>
              </a:spcBef>
              <a:spcAft>
                <a:spcPts val="800"/>
              </a:spcAft>
            </a:pPr>
            <a:r>
              <a:rPr lang="en-US" sz="1800" dirty="0">
                <a:effectLst/>
                <a:latin typeface="Arial Nova Cond" panose="020B0506020202020204" pitchFamily="34" charset="0"/>
                <a:ea typeface="Calibri" panose="020F0502020204030204" pitchFamily="34" charset="0"/>
                <a:cs typeface="Arial Unicode MS"/>
              </a:rPr>
              <a:t>Database – </a:t>
            </a:r>
          </a:p>
          <a:p>
            <a:pPr marL="457200" marR="0" algn="ctr">
              <a:spcBef>
                <a:spcPts val="0"/>
              </a:spcBef>
              <a:spcAft>
                <a:spcPts val="800"/>
              </a:spcAft>
            </a:pPr>
            <a:r>
              <a:rPr lang="en-US" sz="1800" dirty="0">
                <a:effectLst/>
                <a:latin typeface="Arial Nova Cond" panose="020B0506020202020204" pitchFamily="34" charset="0"/>
                <a:ea typeface="Calibri" panose="020F0502020204030204" pitchFamily="34" charset="0"/>
                <a:cs typeface="Arial Unicode MS"/>
              </a:rPr>
              <a:t>My SQL version 5.0</a:t>
            </a:r>
          </a:p>
        </p:txBody>
      </p:sp>
      <p:sp>
        <p:nvSpPr>
          <p:cNvPr id="79" name="TextBox 78">
            <a:extLst>
              <a:ext uri="{FF2B5EF4-FFF2-40B4-BE49-F238E27FC236}">
                <a16:creationId xmlns:a16="http://schemas.microsoft.com/office/drawing/2014/main" id="{70DE37FD-BCFB-446B-961F-7E3F6C4058E2}"/>
              </a:ext>
            </a:extLst>
          </p:cNvPr>
          <p:cNvSpPr txBox="1"/>
          <p:nvPr/>
        </p:nvSpPr>
        <p:spPr>
          <a:xfrm>
            <a:off x="9263888" y="3085755"/>
            <a:ext cx="2359122" cy="1062086"/>
          </a:xfrm>
          <a:prstGeom prst="rect">
            <a:avLst/>
          </a:prstGeom>
          <a:noFill/>
        </p:spPr>
        <p:txBody>
          <a:bodyPr wrap="square" rtlCol="0">
            <a:spAutoFit/>
          </a:bodyPr>
          <a:lstStyle/>
          <a:p>
            <a:pPr marL="457200" marR="0" algn="ctr">
              <a:lnSpc>
                <a:spcPct val="107000"/>
              </a:lnSpc>
              <a:spcBef>
                <a:spcPts val="0"/>
              </a:spcBef>
              <a:spcAft>
                <a:spcPts val="800"/>
              </a:spcAft>
            </a:pPr>
            <a:r>
              <a:rPr lang="en-US" sz="1800" dirty="0">
                <a:effectLst/>
                <a:latin typeface="Arial Nova Cond" panose="020B0506020202020204" pitchFamily="34" charset="0"/>
                <a:ea typeface="Calibri" panose="020F0502020204030204" pitchFamily="34" charset="0"/>
                <a:cs typeface="Arial Unicode MS"/>
              </a:rPr>
              <a:t>Admin UI – </a:t>
            </a:r>
          </a:p>
          <a:p>
            <a:pPr marL="457200" marR="0" algn="ctr">
              <a:lnSpc>
                <a:spcPct val="107000"/>
              </a:lnSpc>
              <a:spcBef>
                <a:spcPts val="0"/>
              </a:spcBef>
              <a:spcAft>
                <a:spcPts val="800"/>
              </a:spcAft>
            </a:pPr>
            <a:r>
              <a:rPr lang="en-US" sz="1800" dirty="0">
                <a:effectLst/>
                <a:latin typeface="Arial Nova Cond" panose="020B0506020202020204" pitchFamily="34" charset="0"/>
                <a:ea typeface="Calibri" panose="020F0502020204030204" pitchFamily="34" charset="0"/>
                <a:cs typeface="Arial Unicode MS"/>
              </a:rPr>
              <a:t>Html 5, CSS, Java Scripts</a:t>
            </a:r>
          </a:p>
        </p:txBody>
      </p:sp>
    </p:spTree>
    <p:extLst>
      <p:ext uri="{BB962C8B-B14F-4D97-AF65-F5344CB8AC3E}">
        <p14:creationId xmlns:p14="http://schemas.microsoft.com/office/powerpoint/2010/main" val="291263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0161B79-C86E-4C1D-9373-327E9467A6E3}"/>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3FC6495-E69A-48B0-87C2-87F83A2E34DB}"/>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rgbClr val="EEC1D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8D0138A-8372-465C-ABDC-F2EE205D0203}"/>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 name="Freeform: Shape 6">
            <a:extLst>
              <a:ext uri="{FF2B5EF4-FFF2-40B4-BE49-F238E27FC236}">
                <a16:creationId xmlns:a16="http://schemas.microsoft.com/office/drawing/2014/main" id="{5C10300F-4276-449E-AABF-FF870796A918}"/>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 name="Freeform: Shape 7">
            <a:extLst>
              <a:ext uri="{FF2B5EF4-FFF2-40B4-BE49-F238E27FC236}">
                <a16:creationId xmlns:a16="http://schemas.microsoft.com/office/drawing/2014/main" id="{BD308D23-7DFB-44D0-B18C-FCD0D11C8464}"/>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 name="Freeform: Shape 8">
            <a:extLst>
              <a:ext uri="{FF2B5EF4-FFF2-40B4-BE49-F238E27FC236}">
                <a16:creationId xmlns:a16="http://schemas.microsoft.com/office/drawing/2014/main" id="{AF8F6C9A-9E94-449D-B1AC-A64814C112E4}"/>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135732BB-95D0-4DA8-ADDC-29AC64A9020E}"/>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FBA254B5-C158-4AC0-A68F-13F2DB705CDC}"/>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12" name="Freeform: Shape 11">
              <a:extLst>
                <a:ext uri="{FF2B5EF4-FFF2-40B4-BE49-F238E27FC236}">
                  <a16:creationId xmlns:a16="http://schemas.microsoft.com/office/drawing/2014/main" id="{B878D29B-447C-42E0-B2DE-CCBFC2590FD8}"/>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A901DD-FA21-46ED-82CE-910B9B72393C}"/>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E13D4BF1-541A-4C54-8B68-5E0B01C0356A}"/>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15" name="Freeform: Shape 14">
              <a:extLst>
                <a:ext uri="{FF2B5EF4-FFF2-40B4-BE49-F238E27FC236}">
                  <a16:creationId xmlns:a16="http://schemas.microsoft.com/office/drawing/2014/main" id="{2195CF3A-1DE4-403A-8F81-F341DC546796}"/>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3DBF5-AC96-44A0-8CEE-68FAE33D3A60}"/>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2A200307-28FE-4B8A-BBFC-2EF3A217E225}"/>
              </a:ext>
            </a:extLst>
          </p:cNvPr>
          <p:cNvSpPr/>
          <p:nvPr/>
        </p:nvSpPr>
        <p:spPr>
          <a:xfrm rot="21089948">
            <a:off x="9805744" y="2537459"/>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rgbClr val="EEC1D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E433FB-B209-446D-B98D-462CE55436D6}"/>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F719DE8-2A1B-4F43-A92A-30E219184EB5}"/>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7F7EDBB-C95B-4695-9791-9E413C814D8F}"/>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rgbClr val="EEC1D9"/>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747CFB1-1E45-4A19-B30F-0DF913FB010E}"/>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rgbClr val="EEC1D9"/>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6EE4D35-A2A7-4891-BD8A-FE5416A74E67}"/>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23" name="Graphic 3">
            <a:extLst>
              <a:ext uri="{FF2B5EF4-FFF2-40B4-BE49-F238E27FC236}">
                <a16:creationId xmlns:a16="http://schemas.microsoft.com/office/drawing/2014/main" id="{A84BE853-907E-4CC5-9100-01E3F716CFBC}"/>
              </a:ext>
            </a:extLst>
          </p:cNvPr>
          <p:cNvGrpSpPr/>
          <p:nvPr/>
        </p:nvGrpSpPr>
        <p:grpSpPr>
          <a:xfrm>
            <a:off x="0" y="201076"/>
            <a:ext cx="12184393" cy="3801878"/>
            <a:chOff x="0" y="2854133"/>
            <a:chExt cx="12184393" cy="3801878"/>
          </a:xfrm>
        </p:grpSpPr>
        <p:sp>
          <p:nvSpPr>
            <p:cNvPr id="24" name="Freeform: Shape 23">
              <a:extLst>
                <a:ext uri="{FF2B5EF4-FFF2-40B4-BE49-F238E27FC236}">
                  <a16:creationId xmlns:a16="http://schemas.microsoft.com/office/drawing/2014/main" id="{8DF7866C-DA31-4A93-AE7A-9EFBA4A9BFCD}"/>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3E126BF-BEA7-4668-861E-BD28064C31D8}"/>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17BDB6E-8A0F-4C1A-B2CD-1286BDCD8EBD}"/>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7" name="Freeform: Shape 26">
            <a:extLst>
              <a:ext uri="{FF2B5EF4-FFF2-40B4-BE49-F238E27FC236}">
                <a16:creationId xmlns:a16="http://schemas.microsoft.com/office/drawing/2014/main" id="{3C9E8A59-B4FA-4851-95B9-79F3B6AEA181}"/>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rgbClr val="EEC1D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6EE9DB-19A1-4531-9354-AF032BD846BF}"/>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29FAA5-AA1C-4F6E-AFB6-8560739BD08C}"/>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30" name="Rectangle 29">
            <a:extLst>
              <a:ext uri="{FF2B5EF4-FFF2-40B4-BE49-F238E27FC236}">
                <a16:creationId xmlns:a16="http://schemas.microsoft.com/office/drawing/2014/main" id="{BB3989F8-24C9-40C0-9647-92A0B7F373F2}"/>
              </a:ext>
            </a:extLst>
          </p:cNvPr>
          <p:cNvSpPr/>
          <p:nvPr/>
        </p:nvSpPr>
        <p:spPr>
          <a:xfrm>
            <a:off x="0" y="4371975"/>
            <a:ext cx="12191852" cy="2486024"/>
          </a:xfrm>
          <a:prstGeom prst="rect">
            <a:avLst/>
          </a:prstGeom>
          <a:solidFill>
            <a:srgbClr val="DFE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70">
            <a:extLst>
              <a:ext uri="{FF2B5EF4-FFF2-40B4-BE49-F238E27FC236}">
                <a16:creationId xmlns:a16="http://schemas.microsoft.com/office/drawing/2014/main" id="{EFFD3802-5E18-40A3-8E5D-3B92637A8ED1}"/>
              </a:ext>
            </a:extLst>
          </p:cNvPr>
          <p:cNvSpPr txBox="1">
            <a:spLocks/>
          </p:cNvSpPr>
          <p:nvPr/>
        </p:nvSpPr>
        <p:spPr>
          <a:xfrm>
            <a:off x="-1186501" y="4794225"/>
            <a:ext cx="6128733" cy="432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altLang="ko-KR" b="1" dirty="0">
                <a:solidFill>
                  <a:schemeClr val="accent4"/>
                </a:solidFill>
                <a:latin typeface="Amasis MT Pro Black" panose="02040A04050005020304" pitchFamily="18" charset="0"/>
              </a:rPr>
              <a:t>Sneak Peek into </a:t>
            </a:r>
            <a:endParaRPr lang="ko-KR" altLang="en-US" b="1" dirty="0">
              <a:solidFill>
                <a:schemeClr val="accent4"/>
              </a:solidFill>
              <a:latin typeface="Amasis MT Pro Black" panose="02040A04050005020304" pitchFamily="18" charset="0"/>
            </a:endParaRPr>
          </a:p>
        </p:txBody>
      </p:sp>
      <p:pic>
        <p:nvPicPr>
          <p:cNvPr id="32" name="Picture 31" descr="Logo&#10;&#10;Description automatically generated with medium confidence">
            <a:extLst>
              <a:ext uri="{FF2B5EF4-FFF2-40B4-BE49-F238E27FC236}">
                <a16:creationId xmlns:a16="http://schemas.microsoft.com/office/drawing/2014/main" id="{38917F03-D404-4E7A-983D-7F14D3508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177" y="5010249"/>
            <a:ext cx="4756374" cy="1154266"/>
          </a:xfrm>
          <a:prstGeom prst="rect">
            <a:avLst/>
          </a:prstGeom>
        </p:spPr>
      </p:pic>
    </p:spTree>
    <p:extLst>
      <p:ext uri="{BB962C8B-B14F-4D97-AF65-F5344CB8AC3E}">
        <p14:creationId xmlns:p14="http://schemas.microsoft.com/office/powerpoint/2010/main" val="39614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cookie with sprinkles on it&#10;&#10;Description automatically generated with medium confidence">
            <a:extLst>
              <a:ext uri="{FF2B5EF4-FFF2-40B4-BE49-F238E27FC236}">
                <a16:creationId xmlns:a16="http://schemas.microsoft.com/office/drawing/2014/main" id="{3BFC9310-E7E9-4E55-9320-BECB9BD92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2589" y="225084"/>
            <a:ext cx="3270888" cy="6344528"/>
          </a:xfrm>
          <a:prstGeom prst="rect">
            <a:avLst/>
          </a:prstGeom>
        </p:spPr>
      </p:pic>
      <p:sp>
        <p:nvSpPr>
          <p:cNvPr id="7" name="Title 1">
            <a:extLst>
              <a:ext uri="{FF2B5EF4-FFF2-40B4-BE49-F238E27FC236}">
                <a16:creationId xmlns:a16="http://schemas.microsoft.com/office/drawing/2014/main" id="{BFE04C08-DE23-4201-981B-969CEC1588B6}"/>
              </a:ext>
            </a:extLst>
          </p:cNvPr>
          <p:cNvSpPr txBox="1">
            <a:spLocks/>
          </p:cNvSpPr>
          <p:nvPr/>
        </p:nvSpPr>
        <p:spPr>
          <a:xfrm>
            <a:off x="-320944" y="914721"/>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dirty="0">
                <a:solidFill>
                  <a:schemeClr val="bg2">
                    <a:lumMod val="50000"/>
                  </a:schemeClr>
                </a:solidFill>
                <a:latin typeface="Amasis MT Pro Black" panose="02040A04050005020304" pitchFamily="18" charset="0"/>
              </a:rPr>
              <a:t>	</a:t>
            </a:r>
            <a:r>
              <a:rPr lang="en-US" altLang="ko-KR" spc="620" dirty="0">
                <a:solidFill>
                  <a:schemeClr val="bg2">
                    <a:lumMod val="50000"/>
                  </a:schemeClr>
                </a:solidFill>
                <a:latin typeface="Amasis MT Pro Black" panose="02040A04050005020304" pitchFamily="18" charset="0"/>
              </a:rPr>
              <a:t>How It Flows.. </a:t>
            </a:r>
            <a:r>
              <a:rPr lang="en-US" altLang="ko-KR" dirty="0">
                <a:solidFill>
                  <a:schemeClr val="bg2">
                    <a:lumMod val="50000"/>
                  </a:schemeClr>
                </a:solidFill>
                <a:latin typeface="Amasis MT Pro Black" panose="02040A04050005020304" pitchFamily="18" charset="0"/>
              </a:rPr>
              <a:t> </a:t>
            </a:r>
          </a:p>
        </p:txBody>
      </p:sp>
      <p:sp>
        <p:nvSpPr>
          <p:cNvPr id="17" name="TextBox 16">
            <a:extLst>
              <a:ext uri="{FF2B5EF4-FFF2-40B4-BE49-F238E27FC236}">
                <a16:creationId xmlns:a16="http://schemas.microsoft.com/office/drawing/2014/main" id="{1565E550-E839-42FE-91B9-F4E3BC1C5804}"/>
              </a:ext>
            </a:extLst>
          </p:cNvPr>
          <p:cNvSpPr txBox="1"/>
          <p:nvPr/>
        </p:nvSpPr>
        <p:spPr>
          <a:xfrm>
            <a:off x="563231" y="2092961"/>
            <a:ext cx="4260562" cy="2672078"/>
          </a:xfrm>
          <a:prstGeom prst="rect">
            <a:avLst/>
          </a:prstGeom>
          <a:noFill/>
        </p:spPr>
        <p:txBody>
          <a:bodyPr wrap="square">
            <a:spAutoFit/>
          </a:bodyPr>
          <a:lstStyle/>
          <a:p>
            <a:pPr>
              <a:lnSpc>
                <a:spcPct val="150000"/>
              </a:lnSpc>
            </a:pPr>
            <a:r>
              <a:rPr lang="en-US" sz="2400" b="1" dirty="0">
                <a:latin typeface="Arial Nova Cond" panose="020B0506020202020204" pitchFamily="34" charset="0"/>
              </a:rPr>
              <a:t>Loading Screen</a:t>
            </a:r>
          </a:p>
          <a:p>
            <a:pPr>
              <a:lnSpc>
                <a:spcPct val="150000"/>
              </a:lnSpc>
            </a:pPr>
            <a:endParaRPr lang="en-US" dirty="0">
              <a:latin typeface="Arial Nova Cond" panose="020B0506020202020204" pitchFamily="34" charset="0"/>
            </a:endParaRPr>
          </a:p>
          <a:p>
            <a:pPr>
              <a:lnSpc>
                <a:spcPct val="150000"/>
              </a:lnSpc>
            </a:pPr>
            <a:r>
              <a:rPr lang="en-US" dirty="0">
                <a:latin typeface="Arial Nova Cond" panose="020B0506020202020204" pitchFamily="34" charset="0"/>
              </a:rPr>
              <a:t>The most important thing is the first impression.</a:t>
            </a:r>
          </a:p>
          <a:p>
            <a:pPr>
              <a:lnSpc>
                <a:spcPct val="150000"/>
              </a:lnSpc>
            </a:pPr>
            <a:r>
              <a:rPr lang="en-US" dirty="0">
                <a:latin typeface="Arial Nova Cond" panose="020B0506020202020204" pitchFamily="34" charset="0"/>
              </a:rPr>
              <a:t>Our opening window of the “Food Mania” android application, looks like this.</a:t>
            </a:r>
          </a:p>
        </p:txBody>
      </p:sp>
      <p:grpSp>
        <p:nvGrpSpPr>
          <p:cNvPr id="8" name="Graphic 3">
            <a:extLst>
              <a:ext uri="{FF2B5EF4-FFF2-40B4-BE49-F238E27FC236}">
                <a16:creationId xmlns:a16="http://schemas.microsoft.com/office/drawing/2014/main" id="{C9BF97EA-D0E2-400C-BDBB-964BFC2BE7B9}"/>
              </a:ext>
            </a:extLst>
          </p:cNvPr>
          <p:cNvGrpSpPr/>
          <p:nvPr/>
        </p:nvGrpSpPr>
        <p:grpSpPr>
          <a:xfrm>
            <a:off x="97982" y="5032031"/>
            <a:ext cx="5163071" cy="1822495"/>
            <a:chOff x="0" y="2854133"/>
            <a:chExt cx="12184393" cy="3801878"/>
          </a:xfrm>
        </p:grpSpPr>
        <p:sp>
          <p:nvSpPr>
            <p:cNvPr id="10" name="Freeform: Shape 9">
              <a:extLst>
                <a:ext uri="{FF2B5EF4-FFF2-40B4-BE49-F238E27FC236}">
                  <a16:creationId xmlns:a16="http://schemas.microsoft.com/office/drawing/2014/main" id="{D6EF57F0-D452-4CB6-B653-609B71B90C4F}"/>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C732DC-19A6-48D6-B40E-8D15375DA892}"/>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7E573B-B63F-4686-BDB4-AB5F95EF3371}"/>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2991604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6">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descr="Graphical user interface, application&#10;&#10;Description automatically generated">
            <a:extLst>
              <a:ext uri="{FF2B5EF4-FFF2-40B4-BE49-F238E27FC236}">
                <a16:creationId xmlns:a16="http://schemas.microsoft.com/office/drawing/2014/main" id="{3E626E0C-90CC-4C40-B580-F34802803653}"/>
              </a:ext>
            </a:extLst>
          </p:cNvPr>
          <p:cNvPicPr>
            <a:picLocks noChangeAspect="1"/>
          </p:cNvPicPr>
          <p:nvPr/>
        </p:nvPicPr>
        <p:blipFill rotWithShape="1">
          <a:blip r:embed="rId2">
            <a:extLst>
              <a:ext uri="{28A0092B-C50C-407E-A947-70E740481C1C}">
                <a14:useLocalDpi xmlns:a14="http://schemas.microsoft.com/office/drawing/2010/main" val="0"/>
              </a:ext>
            </a:extLst>
          </a:blip>
          <a:srcRect t="4058"/>
          <a:stretch/>
        </p:blipFill>
        <p:spPr>
          <a:xfrm>
            <a:off x="1413076" y="53951"/>
            <a:ext cx="3366053" cy="6750095"/>
          </a:xfrm>
          <a:prstGeom prst="rect">
            <a:avLst/>
          </a:prstGeom>
        </p:spPr>
      </p:pic>
      <p:sp>
        <p:nvSpPr>
          <p:cNvPr id="3" name="Title 1">
            <a:extLst>
              <a:ext uri="{FF2B5EF4-FFF2-40B4-BE49-F238E27FC236}">
                <a16:creationId xmlns:a16="http://schemas.microsoft.com/office/drawing/2014/main" id="{F58088BB-1C6F-4F72-9E22-B63E37B1D9D1}"/>
              </a:ext>
            </a:extLst>
          </p:cNvPr>
          <p:cNvSpPr txBox="1">
            <a:spLocks/>
          </p:cNvSpPr>
          <p:nvPr/>
        </p:nvSpPr>
        <p:spPr>
          <a:xfrm>
            <a:off x="535387" y="2248263"/>
            <a:ext cx="3768917" cy="16061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endParaRPr lang="en-US" altLang="ko-KR" kern="1200" dirty="0">
              <a:solidFill>
                <a:schemeClr val="tx1"/>
              </a:solidFill>
              <a:latin typeface="+mj-lt"/>
              <a:ea typeface="+mj-ea"/>
              <a:cs typeface="+mj-cs"/>
            </a:endParaRPr>
          </a:p>
        </p:txBody>
      </p:sp>
      <p:sp>
        <p:nvSpPr>
          <p:cNvPr id="14" name="TextBox 13">
            <a:extLst>
              <a:ext uri="{FF2B5EF4-FFF2-40B4-BE49-F238E27FC236}">
                <a16:creationId xmlns:a16="http://schemas.microsoft.com/office/drawing/2014/main" id="{94062365-B8BC-47F8-8F59-81DDED6B89D5}"/>
              </a:ext>
            </a:extLst>
          </p:cNvPr>
          <p:cNvSpPr txBox="1"/>
          <p:nvPr/>
        </p:nvSpPr>
        <p:spPr>
          <a:xfrm>
            <a:off x="7125542" y="1369115"/>
            <a:ext cx="4531071" cy="3595408"/>
          </a:xfrm>
          <a:prstGeom prst="rect">
            <a:avLst/>
          </a:prstGeom>
          <a:noFill/>
        </p:spPr>
        <p:txBody>
          <a:bodyPr wrap="square">
            <a:spAutoFit/>
          </a:bodyPr>
          <a:lstStyle/>
          <a:p>
            <a:pPr algn="r"/>
            <a:r>
              <a:rPr lang="en-US" sz="2400" b="1" dirty="0">
                <a:latin typeface="Arial Nova Cond" panose="020B0506020202020204" pitchFamily="34" charset="0"/>
              </a:rPr>
              <a:t>User Login </a:t>
            </a:r>
          </a:p>
          <a:p>
            <a:pPr algn="r"/>
            <a:endParaRPr lang="en-US" dirty="0">
              <a:latin typeface="Arial Nova Cond" panose="020B0506020202020204" pitchFamily="34" charset="0"/>
            </a:endParaRPr>
          </a:p>
          <a:p>
            <a:pPr algn="r">
              <a:lnSpc>
                <a:spcPct val="150000"/>
              </a:lnSpc>
            </a:pPr>
            <a:r>
              <a:rPr lang="en-US" dirty="0">
                <a:latin typeface="Arial Nova Cond" panose="020B0506020202020204" pitchFamily="34" charset="0"/>
              </a:rPr>
              <a:t>This UI is designed as the login page for the “Food Mania” android application. </a:t>
            </a:r>
          </a:p>
          <a:p>
            <a:pPr algn="r">
              <a:lnSpc>
                <a:spcPct val="150000"/>
              </a:lnSpc>
            </a:pPr>
            <a:endParaRPr lang="en-US" dirty="0">
              <a:latin typeface="Arial Nova Cond" panose="020B0506020202020204" pitchFamily="34" charset="0"/>
            </a:endParaRPr>
          </a:p>
          <a:p>
            <a:pPr algn="r">
              <a:lnSpc>
                <a:spcPct val="150000"/>
              </a:lnSpc>
            </a:pPr>
            <a:r>
              <a:rPr lang="en-US" dirty="0">
                <a:latin typeface="Arial Nova Cond" panose="020B0506020202020204" pitchFamily="34" charset="0"/>
              </a:rPr>
              <a:t>Users can enter their email and password to log in to the system. And there is an option called ‘Show password’ when clicking on it, they can see their entered password</a:t>
            </a:r>
          </a:p>
        </p:txBody>
      </p:sp>
      <p:grpSp>
        <p:nvGrpSpPr>
          <p:cNvPr id="11" name="Graphic 3">
            <a:extLst>
              <a:ext uri="{FF2B5EF4-FFF2-40B4-BE49-F238E27FC236}">
                <a16:creationId xmlns:a16="http://schemas.microsoft.com/office/drawing/2014/main" id="{1F1200DF-9AA6-4DC6-B9CD-966E7CB63778}"/>
              </a:ext>
            </a:extLst>
          </p:cNvPr>
          <p:cNvGrpSpPr/>
          <p:nvPr/>
        </p:nvGrpSpPr>
        <p:grpSpPr>
          <a:xfrm>
            <a:off x="7067628" y="5043715"/>
            <a:ext cx="5163071" cy="1822495"/>
            <a:chOff x="0" y="2854133"/>
            <a:chExt cx="12184393" cy="3801878"/>
          </a:xfrm>
        </p:grpSpPr>
        <p:sp>
          <p:nvSpPr>
            <p:cNvPr id="12" name="Freeform: Shape 11">
              <a:extLst>
                <a:ext uri="{FF2B5EF4-FFF2-40B4-BE49-F238E27FC236}">
                  <a16:creationId xmlns:a16="http://schemas.microsoft.com/office/drawing/2014/main" id="{B620658A-1E37-45F6-8B44-660B284E60AB}"/>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ECBA5E5-D306-4F9A-8C86-0B9B4BD3AF4F}"/>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0519BB2-B966-4D98-89D6-DF5596BB3B7D}"/>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284174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descr="Diagram&#10;&#10;Description automatically generated with low confidence">
            <a:extLst>
              <a:ext uri="{FF2B5EF4-FFF2-40B4-BE49-F238E27FC236}">
                <a16:creationId xmlns:a16="http://schemas.microsoft.com/office/drawing/2014/main" id="{B6816A12-E147-427A-AAA5-3481FF14748F}"/>
              </a:ext>
            </a:extLst>
          </p:cNvPr>
          <p:cNvPicPr>
            <a:picLocks noChangeAspect="1"/>
          </p:cNvPicPr>
          <p:nvPr/>
        </p:nvPicPr>
        <p:blipFill rotWithShape="1">
          <a:blip r:embed="rId2">
            <a:extLst>
              <a:ext uri="{28A0092B-C50C-407E-A947-70E740481C1C}">
                <a14:useLocalDpi xmlns:a14="http://schemas.microsoft.com/office/drawing/2010/main" val="0"/>
              </a:ext>
            </a:extLst>
          </a:blip>
          <a:srcRect t="8821" b="4821"/>
          <a:stretch/>
        </p:blipFill>
        <p:spPr>
          <a:xfrm>
            <a:off x="7318364" y="72113"/>
            <a:ext cx="3498457" cy="6713773"/>
          </a:xfrm>
          <a:prstGeom prst="rect">
            <a:avLst/>
          </a:prstGeom>
        </p:spPr>
      </p:pic>
      <p:sp>
        <p:nvSpPr>
          <p:cNvPr id="9" name="TextBox 8">
            <a:extLst>
              <a:ext uri="{FF2B5EF4-FFF2-40B4-BE49-F238E27FC236}">
                <a16:creationId xmlns:a16="http://schemas.microsoft.com/office/drawing/2014/main" id="{A97F7D2D-762C-4B28-AAC6-59CF6952F50F}"/>
              </a:ext>
            </a:extLst>
          </p:cNvPr>
          <p:cNvSpPr txBox="1"/>
          <p:nvPr/>
        </p:nvSpPr>
        <p:spPr>
          <a:xfrm>
            <a:off x="480033" y="1276350"/>
            <a:ext cx="5085879" cy="4010906"/>
          </a:xfrm>
          <a:prstGeom prst="rect">
            <a:avLst/>
          </a:prstGeom>
          <a:noFill/>
        </p:spPr>
        <p:txBody>
          <a:bodyPr wrap="square">
            <a:spAutoFit/>
          </a:bodyPr>
          <a:lstStyle/>
          <a:p>
            <a:r>
              <a:rPr lang="en-US" sz="2400" b="1" dirty="0">
                <a:latin typeface="Arial Nova Cond" panose="020B0506020202020204" pitchFamily="34" charset="0"/>
              </a:rPr>
              <a:t>Did you forget your password? </a:t>
            </a:r>
          </a:p>
          <a:p>
            <a:endParaRPr lang="en-US" dirty="0">
              <a:latin typeface="Arial Nova Cond" panose="020B0506020202020204" pitchFamily="34" charset="0"/>
            </a:endParaRPr>
          </a:p>
          <a:p>
            <a:pPr>
              <a:lnSpc>
                <a:spcPct val="150000"/>
              </a:lnSpc>
            </a:pPr>
            <a:r>
              <a:rPr lang="en-US" dirty="0">
                <a:latin typeface="Arial Nova Cond" panose="020B0506020202020204" pitchFamily="34" charset="0"/>
              </a:rPr>
              <a:t>If the user ever forgets his/ her password, he/she can use this “Forgot password” option to recover the password. </a:t>
            </a:r>
          </a:p>
          <a:p>
            <a:pPr>
              <a:lnSpc>
                <a:spcPct val="150000"/>
              </a:lnSpc>
            </a:pPr>
            <a:r>
              <a:rPr lang="en-US" dirty="0">
                <a:latin typeface="Arial Nova Cond" panose="020B0506020202020204" pitchFamily="34" charset="0"/>
              </a:rPr>
              <a:t>There you can enter your email address and it will send an auto generated vitrification code to your email.</a:t>
            </a:r>
          </a:p>
          <a:p>
            <a:pPr>
              <a:lnSpc>
                <a:spcPct val="150000"/>
              </a:lnSpc>
            </a:pPr>
            <a:r>
              <a:rPr lang="en-US" dirty="0">
                <a:latin typeface="Arial Nova Cond" panose="020B0506020202020204" pitchFamily="34" charset="0"/>
              </a:rPr>
              <a:t>If you did not get the verification code, you can click “Didn’t get a code?” option to resend the code. </a:t>
            </a:r>
          </a:p>
        </p:txBody>
      </p:sp>
      <p:grpSp>
        <p:nvGrpSpPr>
          <p:cNvPr id="13" name="Graphic 3">
            <a:extLst>
              <a:ext uri="{FF2B5EF4-FFF2-40B4-BE49-F238E27FC236}">
                <a16:creationId xmlns:a16="http://schemas.microsoft.com/office/drawing/2014/main" id="{EEB34233-1E10-4EE1-B294-4A0515EAA343}"/>
              </a:ext>
            </a:extLst>
          </p:cNvPr>
          <p:cNvGrpSpPr/>
          <p:nvPr/>
        </p:nvGrpSpPr>
        <p:grpSpPr>
          <a:xfrm>
            <a:off x="119269" y="4998233"/>
            <a:ext cx="5163071" cy="1822495"/>
            <a:chOff x="0" y="2854133"/>
            <a:chExt cx="12184393" cy="3801878"/>
          </a:xfrm>
        </p:grpSpPr>
        <p:sp>
          <p:nvSpPr>
            <p:cNvPr id="14" name="Freeform: Shape 13">
              <a:extLst>
                <a:ext uri="{FF2B5EF4-FFF2-40B4-BE49-F238E27FC236}">
                  <a16:creationId xmlns:a16="http://schemas.microsoft.com/office/drawing/2014/main" id="{FEF052CF-2A07-42EE-91E2-E4132DD3E068}"/>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E6EF96A-EECA-49EF-B21B-65A74F795874}"/>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8FC8C87-7958-49C5-B4E9-47D8C2A81D39}"/>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344884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chemeClr val="bg2">
              <a:alpha val="50000"/>
            </a:schemeClr>
          </a:solidFill>
          <a:ln w="32707" cap="flat">
            <a:noFill/>
            <a:prstDash val="solid"/>
            <a:miter/>
          </a:ln>
        </p:spPr>
        <p:txBody>
          <a:bodyPr rtlCol="0" anchor="ctr"/>
          <a:lstStyle/>
          <a:p>
            <a:endParaRPr lang="en-US"/>
          </a:p>
        </p:txBody>
      </p:sp>
      <p:pic>
        <p:nvPicPr>
          <p:cNvPr id="19" name="Picture 18" descr="Graphical user interface, text&#10;&#10;Description automatically generated">
            <a:extLst>
              <a:ext uri="{FF2B5EF4-FFF2-40B4-BE49-F238E27FC236}">
                <a16:creationId xmlns:a16="http://schemas.microsoft.com/office/drawing/2014/main" id="{7B3848B2-BD64-41EA-983D-62FEDFE14170}"/>
              </a:ext>
            </a:extLst>
          </p:cNvPr>
          <p:cNvPicPr>
            <a:picLocks noChangeAspect="1"/>
          </p:cNvPicPr>
          <p:nvPr/>
        </p:nvPicPr>
        <p:blipFill rotWithShape="1">
          <a:blip r:embed="rId2">
            <a:extLst>
              <a:ext uri="{28A0092B-C50C-407E-A947-70E740481C1C}">
                <a14:useLocalDpi xmlns:a14="http://schemas.microsoft.com/office/drawing/2010/main" val="0"/>
              </a:ext>
            </a:extLst>
          </a:blip>
          <a:srcRect l="-6144" t="13521" r="-127" b="18418"/>
          <a:stretch/>
        </p:blipFill>
        <p:spPr>
          <a:xfrm>
            <a:off x="502489" y="2338610"/>
            <a:ext cx="11183974" cy="3825402"/>
          </a:xfrm>
          <a:prstGeom prst="rect">
            <a:avLst/>
          </a:prstGeom>
        </p:spPr>
      </p:pic>
      <p:sp>
        <p:nvSpPr>
          <p:cNvPr id="21" name="TextBox 20">
            <a:extLst>
              <a:ext uri="{FF2B5EF4-FFF2-40B4-BE49-F238E27FC236}">
                <a16:creationId xmlns:a16="http://schemas.microsoft.com/office/drawing/2014/main" id="{B1F94C3F-D06F-4318-B7E7-CE1C63669A55}"/>
              </a:ext>
            </a:extLst>
          </p:cNvPr>
          <p:cNvSpPr txBox="1"/>
          <p:nvPr/>
        </p:nvSpPr>
        <p:spPr>
          <a:xfrm>
            <a:off x="2610679" y="160128"/>
            <a:ext cx="7795794" cy="1846659"/>
          </a:xfrm>
          <a:prstGeom prst="rect">
            <a:avLst/>
          </a:prstGeom>
          <a:noFill/>
        </p:spPr>
        <p:txBody>
          <a:bodyPr wrap="square">
            <a:spAutoFit/>
          </a:bodyPr>
          <a:lstStyle/>
          <a:p>
            <a:pPr algn="ctr"/>
            <a:r>
              <a:rPr lang="en-US" sz="2400" b="1" dirty="0">
                <a:latin typeface="Arial Nova Cond" panose="020B0506020202020204" pitchFamily="34" charset="0"/>
              </a:rPr>
              <a:t>Verify ?</a:t>
            </a:r>
          </a:p>
          <a:p>
            <a:pPr algn="ctr"/>
            <a:endParaRPr lang="en-US" dirty="0">
              <a:latin typeface="Arial Nova Cond" panose="020B0506020202020204" pitchFamily="34" charset="0"/>
            </a:endParaRPr>
          </a:p>
          <a:p>
            <a:pPr algn="ctr"/>
            <a:r>
              <a:rPr lang="en-US" dirty="0">
                <a:latin typeface="Arial Nova Cond" panose="020B0506020202020204" pitchFamily="34" charset="0"/>
              </a:rPr>
              <a:t>Verification code is received to the e mail. Entering that code will enable you to recover your password. </a:t>
            </a:r>
          </a:p>
          <a:p>
            <a:pPr algn="ctr"/>
            <a:r>
              <a:rPr lang="en-US" dirty="0"/>
              <a:t>After entering the verification code, it will redirect to the reset password screen and then users can enter a new password to log in to the system.</a:t>
            </a:r>
            <a:endParaRPr lang="en-US" dirty="0">
              <a:latin typeface="Arial Nova Cond" panose="020B0506020202020204" pitchFamily="34" charset="0"/>
            </a:endParaRPr>
          </a:p>
        </p:txBody>
      </p:sp>
    </p:spTree>
    <p:extLst>
      <p:ext uri="{BB962C8B-B14F-4D97-AF65-F5344CB8AC3E}">
        <p14:creationId xmlns:p14="http://schemas.microsoft.com/office/powerpoint/2010/main" val="236142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10489FE2-2C23-46AC-8B2A-061B7F25C712}"/>
              </a:ext>
            </a:extLst>
          </p:cNvPr>
          <p:cNvPicPr>
            <a:picLocks noChangeAspect="1"/>
          </p:cNvPicPr>
          <p:nvPr/>
        </p:nvPicPr>
        <p:blipFill rotWithShape="1">
          <a:blip r:embed="rId2">
            <a:extLst>
              <a:ext uri="{28A0092B-C50C-407E-A947-70E740481C1C}">
                <a14:useLocalDpi xmlns:a14="http://schemas.microsoft.com/office/drawing/2010/main" val="0"/>
              </a:ext>
            </a:extLst>
          </a:blip>
          <a:srcRect t="4106"/>
          <a:stretch/>
        </p:blipFill>
        <p:spPr>
          <a:xfrm>
            <a:off x="1514572" y="28136"/>
            <a:ext cx="3362228" cy="6815116"/>
          </a:xfrm>
          <a:prstGeom prst="rect">
            <a:avLst/>
          </a:prstGeom>
        </p:spPr>
      </p:pic>
      <p:sp>
        <p:nvSpPr>
          <p:cNvPr id="10" name="TextBox 9">
            <a:extLst>
              <a:ext uri="{FF2B5EF4-FFF2-40B4-BE49-F238E27FC236}">
                <a16:creationId xmlns:a16="http://schemas.microsoft.com/office/drawing/2014/main" id="{73BFF272-8B32-4872-B6DE-CEFC22A53A20}"/>
              </a:ext>
            </a:extLst>
          </p:cNvPr>
          <p:cNvSpPr txBox="1"/>
          <p:nvPr/>
        </p:nvSpPr>
        <p:spPr>
          <a:xfrm>
            <a:off x="7341701" y="1977544"/>
            <a:ext cx="4285599" cy="2902911"/>
          </a:xfrm>
          <a:prstGeom prst="rect">
            <a:avLst/>
          </a:prstGeom>
          <a:noFill/>
        </p:spPr>
        <p:txBody>
          <a:bodyPr wrap="square">
            <a:spAutoFit/>
          </a:bodyPr>
          <a:lstStyle/>
          <a:p>
            <a:pPr algn="r"/>
            <a:r>
              <a:rPr lang="en-US" sz="2400" b="1" dirty="0">
                <a:latin typeface="Arial Nova Cond" panose="020B0506020202020204" pitchFamily="34" charset="0"/>
              </a:rPr>
              <a:t>User Registration </a:t>
            </a:r>
          </a:p>
          <a:p>
            <a:pPr algn="r">
              <a:lnSpc>
                <a:spcPct val="150000"/>
              </a:lnSpc>
            </a:pPr>
            <a:endParaRPr lang="en-US" dirty="0">
              <a:latin typeface="Arial Nova Cond" panose="020B0506020202020204" pitchFamily="34" charset="0"/>
            </a:endParaRPr>
          </a:p>
          <a:p>
            <a:pPr algn="r">
              <a:lnSpc>
                <a:spcPct val="150000"/>
              </a:lnSpc>
            </a:pPr>
            <a:r>
              <a:rPr lang="en-US" dirty="0">
                <a:latin typeface="Arial Nova Cond" panose="020B0506020202020204" pitchFamily="34" charset="0"/>
              </a:rPr>
              <a:t>Are you a new user ?</a:t>
            </a:r>
          </a:p>
          <a:p>
            <a:pPr algn="r">
              <a:lnSpc>
                <a:spcPct val="150000"/>
              </a:lnSpc>
            </a:pPr>
            <a:r>
              <a:rPr lang="en-US" dirty="0">
                <a:latin typeface="Arial Nova Cond" panose="020B0506020202020204" pitchFamily="34" charset="0"/>
              </a:rPr>
              <a:t>New users can enter their details to be able to make their user profiles.</a:t>
            </a:r>
          </a:p>
          <a:p>
            <a:pPr algn="r">
              <a:lnSpc>
                <a:spcPct val="150000"/>
              </a:lnSpc>
            </a:pPr>
            <a:r>
              <a:rPr lang="en-US" dirty="0">
                <a:latin typeface="Arial Nova Cond" panose="020B0506020202020204" pitchFamily="34" charset="0"/>
              </a:rPr>
              <a:t>Here users can select their user categories (User, Skill seller, Restaurant) </a:t>
            </a:r>
          </a:p>
        </p:txBody>
      </p:sp>
      <p:grpSp>
        <p:nvGrpSpPr>
          <p:cNvPr id="11" name="Graphic 3">
            <a:extLst>
              <a:ext uri="{FF2B5EF4-FFF2-40B4-BE49-F238E27FC236}">
                <a16:creationId xmlns:a16="http://schemas.microsoft.com/office/drawing/2014/main" id="{BC52B80A-AF5E-4823-A7C2-090F3B30BFCD}"/>
              </a:ext>
            </a:extLst>
          </p:cNvPr>
          <p:cNvGrpSpPr/>
          <p:nvPr/>
        </p:nvGrpSpPr>
        <p:grpSpPr>
          <a:xfrm>
            <a:off x="6902964" y="4984655"/>
            <a:ext cx="5163071" cy="1822495"/>
            <a:chOff x="0" y="2854133"/>
            <a:chExt cx="12184393" cy="3801878"/>
          </a:xfrm>
        </p:grpSpPr>
        <p:sp>
          <p:nvSpPr>
            <p:cNvPr id="12" name="Freeform: Shape 11">
              <a:extLst>
                <a:ext uri="{FF2B5EF4-FFF2-40B4-BE49-F238E27FC236}">
                  <a16:creationId xmlns:a16="http://schemas.microsoft.com/office/drawing/2014/main" id="{4EF02B61-21BA-4A98-8791-85E94D6FD4F7}"/>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B9313FB-786C-4305-AD55-8354A734E6DE}"/>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9DDE6D6-6879-447F-8690-5F6D1958A698}"/>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230641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825AC80E-A353-4DD7-ABB1-EE35648C4DC4}"/>
              </a:ext>
            </a:extLst>
          </p:cNvPr>
          <p:cNvPicPr>
            <a:picLocks noChangeAspect="1"/>
          </p:cNvPicPr>
          <p:nvPr/>
        </p:nvPicPr>
        <p:blipFill rotWithShape="1">
          <a:blip r:embed="rId2">
            <a:extLst>
              <a:ext uri="{28A0092B-C50C-407E-A947-70E740481C1C}">
                <a14:useLocalDpi xmlns:a14="http://schemas.microsoft.com/office/drawing/2010/main" val="0"/>
              </a:ext>
            </a:extLst>
          </a:blip>
          <a:srcRect l="2011" r="3267" b="1455"/>
          <a:stretch/>
        </p:blipFill>
        <p:spPr>
          <a:xfrm>
            <a:off x="7282375" y="68292"/>
            <a:ext cx="3573194" cy="6747504"/>
          </a:xfrm>
          <a:prstGeom prst="rect">
            <a:avLst/>
          </a:prstGeom>
        </p:spPr>
      </p:pic>
      <p:sp>
        <p:nvSpPr>
          <p:cNvPr id="11" name="TextBox 10">
            <a:extLst>
              <a:ext uri="{FF2B5EF4-FFF2-40B4-BE49-F238E27FC236}">
                <a16:creationId xmlns:a16="http://schemas.microsoft.com/office/drawing/2014/main" id="{FECB7C9D-7DC8-4B38-AFC0-021DBFC1902D}"/>
              </a:ext>
            </a:extLst>
          </p:cNvPr>
          <p:cNvSpPr txBox="1"/>
          <p:nvPr/>
        </p:nvSpPr>
        <p:spPr>
          <a:xfrm>
            <a:off x="468414" y="2267587"/>
            <a:ext cx="4764961" cy="2348913"/>
          </a:xfrm>
          <a:prstGeom prst="rect">
            <a:avLst/>
          </a:prstGeom>
          <a:noFill/>
        </p:spPr>
        <p:txBody>
          <a:bodyPr wrap="square">
            <a:spAutoFit/>
          </a:bodyPr>
          <a:lstStyle/>
          <a:p>
            <a:r>
              <a:rPr lang="en-US" sz="2400" b="1" dirty="0">
                <a:latin typeface="Arial Nova Cond" panose="020B0506020202020204" pitchFamily="34" charset="0"/>
              </a:rPr>
              <a:t>Create your own profile</a:t>
            </a:r>
          </a:p>
          <a:p>
            <a:endParaRPr lang="en-US" dirty="0">
              <a:latin typeface="Arial Nova Cond" panose="020B0506020202020204" pitchFamily="34" charset="0"/>
            </a:endParaRPr>
          </a:p>
          <a:p>
            <a:pPr>
              <a:lnSpc>
                <a:spcPct val="150000"/>
              </a:lnSpc>
            </a:pPr>
            <a:r>
              <a:rPr lang="en-US" dirty="0">
                <a:latin typeface="Arial Nova Cond" panose="020B0506020202020204" pitchFamily="34" charset="0"/>
              </a:rPr>
              <a:t>After registering, users can create their user account by adding a profile picture, description, address, designation, DOB, etc.</a:t>
            </a:r>
          </a:p>
          <a:p>
            <a:pPr>
              <a:lnSpc>
                <a:spcPct val="150000"/>
              </a:lnSpc>
            </a:pPr>
            <a:endParaRPr lang="en-US" dirty="0">
              <a:latin typeface="Arial Nova Cond" panose="020B0506020202020204" pitchFamily="34" charset="0"/>
            </a:endParaRPr>
          </a:p>
        </p:txBody>
      </p:sp>
      <p:grpSp>
        <p:nvGrpSpPr>
          <p:cNvPr id="13" name="Graphic 3">
            <a:extLst>
              <a:ext uri="{FF2B5EF4-FFF2-40B4-BE49-F238E27FC236}">
                <a16:creationId xmlns:a16="http://schemas.microsoft.com/office/drawing/2014/main" id="{9C9D0217-A351-4032-B6CC-CCD6BBC1C774}"/>
              </a:ext>
            </a:extLst>
          </p:cNvPr>
          <p:cNvGrpSpPr/>
          <p:nvPr/>
        </p:nvGrpSpPr>
        <p:grpSpPr>
          <a:xfrm>
            <a:off x="70304" y="4993301"/>
            <a:ext cx="5163071" cy="1822495"/>
            <a:chOff x="0" y="2854133"/>
            <a:chExt cx="12184393" cy="3801878"/>
          </a:xfrm>
        </p:grpSpPr>
        <p:sp>
          <p:nvSpPr>
            <p:cNvPr id="15" name="Freeform: Shape 14">
              <a:extLst>
                <a:ext uri="{FF2B5EF4-FFF2-40B4-BE49-F238E27FC236}">
                  <a16:creationId xmlns:a16="http://schemas.microsoft.com/office/drawing/2014/main" id="{61857858-6E79-4108-8EAE-C6FD445C98DC}"/>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4562FD-674C-48E7-A9EC-9A82E086AF55}"/>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09D9EA8-5039-434A-AA1E-2A08916C16C8}"/>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235378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FDFFE0D7-C1B8-435B-8275-A1D6029F0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701" y="71347"/>
            <a:ext cx="3446585" cy="6735446"/>
          </a:xfrm>
          <a:prstGeom prst="rect">
            <a:avLst/>
          </a:prstGeom>
        </p:spPr>
      </p:pic>
      <p:sp>
        <p:nvSpPr>
          <p:cNvPr id="8" name="TextBox 7">
            <a:extLst>
              <a:ext uri="{FF2B5EF4-FFF2-40B4-BE49-F238E27FC236}">
                <a16:creationId xmlns:a16="http://schemas.microsoft.com/office/drawing/2014/main" id="{CA0BC9C9-E488-4580-B5F2-B7DF2B4EC757}"/>
              </a:ext>
            </a:extLst>
          </p:cNvPr>
          <p:cNvSpPr txBox="1"/>
          <p:nvPr/>
        </p:nvSpPr>
        <p:spPr>
          <a:xfrm>
            <a:off x="6798365" y="1848923"/>
            <a:ext cx="4847246" cy="3180294"/>
          </a:xfrm>
          <a:prstGeom prst="rect">
            <a:avLst/>
          </a:prstGeom>
          <a:noFill/>
        </p:spPr>
        <p:txBody>
          <a:bodyPr wrap="square">
            <a:spAutoFit/>
          </a:bodyPr>
          <a:lstStyle/>
          <a:p>
            <a:pPr algn="r"/>
            <a:r>
              <a:rPr lang="en-US" sz="2400" b="1" dirty="0">
                <a:latin typeface="Arial Nova Cond" panose="020B0506020202020204" pitchFamily="34" charset="0"/>
              </a:rPr>
              <a:t>User’s Profile</a:t>
            </a:r>
          </a:p>
          <a:p>
            <a:pPr algn="r"/>
            <a:endParaRPr lang="en-US" b="1" dirty="0">
              <a:latin typeface="Arial Nova Cond" panose="020B0506020202020204" pitchFamily="34" charset="0"/>
            </a:endParaRPr>
          </a:p>
          <a:p>
            <a:pPr algn="r">
              <a:lnSpc>
                <a:spcPct val="150000"/>
              </a:lnSpc>
            </a:pPr>
            <a:r>
              <a:rPr lang="en-US" dirty="0">
                <a:latin typeface="Arial Nova Cond" panose="020B0506020202020204" pitchFamily="34" charset="0"/>
              </a:rPr>
              <a:t>This I shows the user’s account. It is having user details and 3 fragments such as Edit Profile, Cookbook, Cookies, Collection. Cookbook shows the posts that we added to our profile, the collection is holding the saved posts and cookies are known as friends</a:t>
            </a:r>
            <a:r>
              <a:rPr lang="en-US" dirty="0"/>
              <a:t>.</a:t>
            </a:r>
          </a:p>
        </p:txBody>
      </p:sp>
      <p:grpSp>
        <p:nvGrpSpPr>
          <p:cNvPr id="13" name="Graphic 3">
            <a:extLst>
              <a:ext uri="{FF2B5EF4-FFF2-40B4-BE49-F238E27FC236}">
                <a16:creationId xmlns:a16="http://schemas.microsoft.com/office/drawing/2014/main" id="{7306D4F4-81AC-4623-ACC7-8B84745C3E07}"/>
              </a:ext>
            </a:extLst>
          </p:cNvPr>
          <p:cNvGrpSpPr/>
          <p:nvPr/>
        </p:nvGrpSpPr>
        <p:grpSpPr>
          <a:xfrm>
            <a:off x="7028929" y="4984298"/>
            <a:ext cx="5163071" cy="1822495"/>
            <a:chOff x="0" y="2854133"/>
            <a:chExt cx="12184393" cy="3801878"/>
          </a:xfrm>
        </p:grpSpPr>
        <p:sp>
          <p:nvSpPr>
            <p:cNvPr id="14" name="Freeform: Shape 13">
              <a:extLst>
                <a:ext uri="{FF2B5EF4-FFF2-40B4-BE49-F238E27FC236}">
                  <a16:creationId xmlns:a16="http://schemas.microsoft.com/office/drawing/2014/main" id="{89A2D1E4-6EEF-4072-9E5C-3AF8227EB0BE}"/>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0FD19E7-5DFE-4547-AAE3-16AA7B36F109}"/>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E094A04-03FE-4B53-9F51-9A1E9E8EBA5D}"/>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1105393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246D4D9-2A5B-4568-8954-D8AF32984D41}"/>
              </a:ext>
            </a:extLst>
          </p:cNvPr>
          <p:cNvGrpSpPr/>
          <p:nvPr/>
        </p:nvGrpSpPr>
        <p:grpSpPr>
          <a:xfrm>
            <a:off x="1956793" y="1907993"/>
            <a:ext cx="7749970" cy="592035"/>
            <a:chOff x="3901726" y="1933234"/>
            <a:chExt cx="7749970" cy="592035"/>
          </a:xfrm>
        </p:grpSpPr>
        <p:sp>
          <p:nvSpPr>
            <p:cNvPr id="3" name="Rectangle 2">
              <a:extLst>
                <a:ext uri="{FF2B5EF4-FFF2-40B4-BE49-F238E27FC236}">
                  <a16:creationId xmlns:a16="http://schemas.microsoft.com/office/drawing/2014/main" id="{BE4DD233-4F25-498C-88D5-E62B3ECCCB5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4" name="Rectangle 3">
              <a:extLst>
                <a:ext uri="{FF2B5EF4-FFF2-40B4-BE49-F238E27FC236}">
                  <a16:creationId xmlns:a16="http://schemas.microsoft.com/office/drawing/2014/main" id="{901A2932-98E7-49B0-AFC2-BACD3908E343}"/>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21F5DD90-E21D-4B33-88C3-FDC40E8D1B5C}"/>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Freeform: Shape 5">
              <a:extLst>
                <a:ext uri="{FF2B5EF4-FFF2-40B4-BE49-F238E27FC236}">
                  <a16:creationId xmlns:a16="http://schemas.microsoft.com/office/drawing/2014/main" id="{A039EA21-D5C4-4505-83E2-21A04050CBE1}"/>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3F80E6D-0026-4AD4-B955-4153BA917BC7}"/>
              </a:ext>
            </a:extLst>
          </p:cNvPr>
          <p:cNvGrpSpPr/>
          <p:nvPr/>
        </p:nvGrpSpPr>
        <p:grpSpPr>
          <a:xfrm>
            <a:off x="1956793" y="3846537"/>
            <a:ext cx="7784156" cy="602550"/>
            <a:chOff x="3867540" y="3720288"/>
            <a:chExt cx="7784156" cy="602550"/>
          </a:xfrm>
        </p:grpSpPr>
        <p:sp>
          <p:nvSpPr>
            <p:cNvPr id="8" name="Rectangle 7">
              <a:extLst>
                <a:ext uri="{FF2B5EF4-FFF2-40B4-BE49-F238E27FC236}">
                  <a16:creationId xmlns:a16="http://schemas.microsoft.com/office/drawing/2014/main" id="{858F34DE-7FCC-4D34-96FC-0C148166CE25}"/>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9" name="Rectangle 8">
              <a:extLst>
                <a:ext uri="{FF2B5EF4-FFF2-40B4-BE49-F238E27FC236}">
                  <a16:creationId xmlns:a16="http://schemas.microsoft.com/office/drawing/2014/main" id="{88194D56-8293-4164-A507-4DABB538FAAE}"/>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4EDCC187-0E79-4BD4-952A-A40396E51F7C}"/>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Freeform: Shape 10">
              <a:extLst>
                <a:ext uri="{FF2B5EF4-FFF2-40B4-BE49-F238E27FC236}">
                  <a16:creationId xmlns:a16="http://schemas.microsoft.com/office/drawing/2014/main" id="{1C4AB47E-BE40-451D-BB0A-BBAA1B6EFB66}"/>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68824A27-2C0D-444C-8AF6-30195A132CD6}"/>
              </a:ext>
            </a:extLst>
          </p:cNvPr>
          <p:cNvGrpSpPr/>
          <p:nvPr/>
        </p:nvGrpSpPr>
        <p:grpSpPr>
          <a:xfrm>
            <a:off x="1956793" y="4826324"/>
            <a:ext cx="7799842" cy="592035"/>
            <a:chOff x="3851854" y="4614503"/>
            <a:chExt cx="7799842" cy="592035"/>
          </a:xfrm>
        </p:grpSpPr>
        <p:sp>
          <p:nvSpPr>
            <p:cNvPr id="13" name="Rectangle 12">
              <a:extLst>
                <a:ext uri="{FF2B5EF4-FFF2-40B4-BE49-F238E27FC236}">
                  <a16:creationId xmlns:a16="http://schemas.microsoft.com/office/drawing/2014/main" id="{842C3392-6133-45DF-BC3B-08456182D42D}"/>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4" name="Rectangle 13">
              <a:extLst>
                <a:ext uri="{FF2B5EF4-FFF2-40B4-BE49-F238E27FC236}">
                  <a16:creationId xmlns:a16="http://schemas.microsoft.com/office/drawing/2014/main" id="{53B1E1DC-29C5-47A6-85B7-434D47A3081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a:extLst>
                <a:ext uri="{FF2B5EF4-FFF2-40B4-BE49-F238E27FC236}">
                  <a16:creationId xmlns:a16="http://schemas.microsoft.com/office/drawing/2014/main" id="{B6032AE7-94F9-463B-B4ED-A0FE2600A9AD}"/>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Freeform: Shape 15">
              <a:extLst>
                <a:ext uri="{FF2B5EF4-FFF2-40B4-BE49-F238E27FC236}">
                  <a16:creationId xmlns:a16="http://schemas.microsoft.com/office/drawing/2014/main" id="{989C939B-E1C4-4EB4-B3A6-B4F3A6E2C031}"/>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2F377C0-480B-4EED-8A36-7330B29371DE}"/>
              </a:ext>
            </a:extLst>
          </p:cNvPr>
          <p:cNvGrpSpPr/>
          <p:nvPr/>
        </p:nvGrpSpPr>
        <p:grpSpPr>
          <a:xfrm>
            <a:off x="1956793" y="5795598"/>
            <a:ext cx="7778525" cy="593437"/>
            <a:chOff x="3873171" y="5516913"/>
            <a:chExt cx="7778525" cy="593437"/>
          </a:xfrm>
        </p:grpSpPr>
        <p:sp>
          <p:nvSpPr>
            <p:cNvPr id="18" name="Rectangle 19">
              <a:extLst>
                <a:ext uri="{FF2B5EF4-FFF2-40B4-BE49-F238E27FC236}">
                  <a16:creationId xmlns:a16="http://schemas.microsoft.com/office/drawing/2014/main" id="{6B981DC0-C414-472E-9F3E-860D5397EF3B}"/>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9" name="Rectangle 18">
              <a:extLst>
                <a:ext uri="{FF2B5EF4-FFF2-40B4-BE49-F238E27FC236}">
                  <a16:creationId xmlns:a16="http://schemas.microsoft.com/office/drawing/2014/main" id="{9A1ABBF6-31BD-49ED-963F-F04315961134}"/>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a:extLst>
                <a:ext uri="{FF2B5EF4-FFF2-40B4-BE49-F238E27FC236}">
                  <a16:creationId xmlns:a16="http://schemas.microsoft.com/office/drawing/2014/main" id="{6923F1DE-F99D-4D17-9506-2DDCB4ACB4F0}"/>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Freeform: Shape 20">
              <a:extLst>
                <a:ext uri="{FF2B5EF4-FFF2-40B4-BE49-F238E27FC236}">
                  <a16:creationId xmlns:a16="http://schemas.microsoft.com/office/drawing/2014/main" id="{907A0D98-16F4-405A-9211-80E2EC738558}"/>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7DB9B94-B5A6-4B14-AE22-5B3146402574}"/>
              </a:ext>
            </a:extLst>
          </p:cNvPr>
          <p:cNvGrpSpPr/>
          <p:nvPr/>
        </p:nvGrpSpPr>
        <p:grpSpPr>
          <a:xfrm>
            <a:off x="1956793" y="2877265"/>
            <a:ext cx="7794612" cy="592035"/>
            <a:chOff x="3857084" y="2826990"/>
            <a:chExt cx="7794612" cy="592035"/>
          </a:xfrm>
        </p:grpSpPr>
        <p:sp>
          <p:nvSpPr>
            <p:cNvPr id="23" name="Isosceles Triangle 1">
              <a:extLst>
                <a:ext uri="{FF2B5EF4-FFF2-40B4-BE49-F238E27FC236}">
                  <a16:creationId xmlns:a16="http://schemas.microsoft.com/office/drawing/2014/main" id="{47B659EA-F075-4235-B6D5-5FD46FEBDD73}"/>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Freeform: Shape 23">
              <a:extLst>
                <a:ext uri="{FF2B5EF4-FFF2-40B4-BE49-F238E27FC236}">
                  <a16:creationId xmlns:a16="http://schemas.microsoft.com/office/drawing/2014/main" id="{9F19C498-01D8-47BE-BBAC-32B302F0D451}"/>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8E93AA-75CC-4E36-A5F0-DDB2F398D1D4}"/>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9C290388-5EE6-415E-B1B3-27869F7A24E8}"/>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a:extLst>
              <a:ext uri="{FF2B5EF4-FFF2-40B4-BE49-F238E27FC236}">
                <a16:creationId xmlns:a16="http://schemas.microsoft.com/office/drawing/2014/main" id="{CF18E9F1-988C-41DE-A4F6-928BB14E412E}"/>
              </a:ext>
            </a:extLst>
          </p:cNvPr>
          <p:cNvSpPr txBox="1"/>
          <p:nvPr/>
        </p:nvSpPr>
        <p:spPr bwMode="auto">
          <a:xfrm>
            <a:off x="2775796" y="2060039"/>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dirty="0">
                <a:latin typeface="Arial Nova Cond" panose="020B0506020202020204" pitchFamily="34" charset="0"/>
                <a:cs typeface="Arial" pitchFamily="34" charset="0"/>
              </a:rPr>
              <a:t>Introduction.</a:t>
            </a:r>
            <a:endParaRPr lang="ko-KR" altLang="en-US" dirty="0">
              <a:latin typeface="Arial Nova Cond" panose="020B0506020202020204" pitchFamily="34" charset="0"/>
              <a:cs typeface="Arial" pitchFamily="34" charset="0"/>
            </a:endParaRPr>
          </a:p>
        </p:txBody>
      </p:sp>
      <p:sp>
        <p:nvSpPr>
          <p:cNvPr id="28" name="TextBox 27">
            <a:extLst>
              <a:ext uri="{FF2B5EF4-FFF2-40B4-BE49-F238E27FC236}">
                <a16:creationId xmlns:a16="http://schemas.microsoft.com/office/drawing/2014/main" id="{DFB8F8E1-FDFC-425D-9C84-1275EC933B08}"/>
              </a:ext>
            </a:extLst>
          </p:cNvPr>
          <p:cNvSpPr txBox="1"/>
          <p:nvPr/>
        </p:nvSpPr>
        <p:spPr bwMode="auto">
          <a:xfrm>
            <a:off x="2775795" y="3059668"/>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dirty="0">
                <a:latin typeface="Arial Nova Cond" panose="020B0506020202020204" pitchFamily="34" charset="0"/>
                <a:cs typeface="Arial" pitchFamily="34" charset="0"/>
              </a:rPr>
              <a:t>Targeted Audience</a:t>
            </a:r>
            <a:endParaRPr lang="ko-KR" altLang="en-US" dirty="0">
              <a:latin typeface="Arial Nova Cond" panose="020B0506020202020204" pitchFamily="34" charset="0"/>
              <a:cs typeface="Arial" pitchFamily="34" charset="0"/>
            </a:endParaRPr>
          </a:p>
        </p:txBody>
      </p:sp>
      <p:sp>
        <p:nvSpPr>
          <p:cNvPr id="29" name="TextBox 28">
            <a:extLst>
              <a:ext uri="{FF2B5EF4-FFF2-40B4-BE49-F238E27FC236}">
                <a16:creationId xmlns:a16="http://schemas.microsoft.com/office/drawing/2014/main" id="{9DC90FAA-84E2-42EA-9842-591648AF5DE2}"/>
              </a:ext>
            </a:extLst>
          </p:cNvPr>
          <p:cNvSpPr txBox="1"/>
          <p:nvPr/>
        </p:nvSpPr>
        <p:spPr bwMode="auto">
          <a:xfrm>
            <a:off x="2775796" y="4006927"/>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dirty="0">
                <a:latin typeface="Arial Nova Cond" panose="020B0506020202020204" pitchFamily="34" charset="0"/>
                <a:cs typeface="Arial" pitchFamily="34" charset="0"/>
              </a:rPr>
              <a:t>Problem Definition</a:t>
            </a:r>
            <a:endParaRPr lang="ko-KR" altLang="en-US" dirty="0">
              <a:latin typeface="Arial Nova Cond" panose="020B0506020202020204" pitchFamily="34" charset="0"/>
              <a:cs typeface="Arial" pitchFamily="34" charset="0"/>
            </a:endParaRPr>
          </a:p>
        </p:txBody>
      </p:sp>
      <p:sp>
        <p:nvSpPr>
          <p:cNvPr id="30" name="TextBox 29">
            <a:extLst>
              <a:ext uri="{FF2B5EF4-FFF2-40B4-BE49-F238E27FC236}">
                <a16:creationId xmlns:a16="http://schemas.microsoft.com/office/drawing/2014/main" id="{EA8C2648-AEA6-472B-A1D1-1E42ABC876C5}"/>
              </a:ext>
            </a:extLst>
          </p:cNvPr>
          <p:cNvSpPr txBox="1"/>
          <p:nvPr/>
        </p:nvSpPr>
        <p:spPr bwMode="auto">
          <a:xfrm>
            <a:off x="2775796" y="4980371"/>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dirty="0">
                <a:latin typeface="Arial Nova Cond" panose="020B0506020202020204" pitchFamily="34" charset="0"/>
                <a:cs typeface="Arial" pitchFamily="34" charset="0"/>
              </a:rPr>
              <a:t>Proposed</a:t>
            </a:r>
            <a:r>
              <a:rPr lang="en-US" altLang="ko-KR" sz="1200" dirty="0">
                <a:latin typeface="Arial Nova Cond" panose="020B0506020202020204" pitchFamily="34" charset="0"/>
                <a:cs typeface="Arial" pitchFamily="34" charset="0"/>
              </a:rPr>
              <a:t> </a:t>
            </a:r>
            <a:r>
              <a:rPr lang="en-US" altLang="ko-KR" dirty="0">
                <a:latin typeface="Arial Nova Cond" panose="020B0506020202020204" pitchFamily="34" charset="0"/>
                <a:cs typeface="Arial" pitchFamily="34" charset="0"/>
              </a:rPr>
              <a:t>Solution</a:t>
            </a:r>
            <a:endParaRPr lang="ko-KR" altLang="en-US" sz="1200" dirty="0">
              <a:latin typeface="Arial Nova Cond" panose="020B0506020202020204" pitchFamily="34" charset="0"/>
              <a:cs typeface="Arial" pitchFamily="34" charset="0"/>
            </a:endParaRPr>
          </a:p>
        </p:txBody>
      </p:sp>
      <p:sp>
        <p:nvSpPr>
          <p:cNvPr id="31" name="TextBox 30">
            <a:extLst>
              <a:ext uri="{FF2B5EF4-FFF2-40B4-BE49-F238E27FC236}">
                <a16:creationId xmlns:a16="http://schemas.microsoft.com/office/drawing/2014/main" id="{471EBAB6-8D04-45C1-B07B-231F4ECBA7C7}"/>
              </a:ext>
            </a:extLst>
          </p:cNvPr>
          <p:cNvSpPr txBox="1"/>
          <p:nvPr/>
        </p:nvSpPr>
        <p:spPr bwMode="auto">
          <a:xfrm>
            <a:off x="2775795" y="5913651"/>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dirty="0">
                <a:latin typeface="Arial Nova Cond" panose="020B0506020202020204" pitchFamily="34" charset="0"/>
                <a:cs typeface="Arial" pitchFamily="34" charset="0"/>
              </a:rPr>
              <a:t>Sneak Peak into Application</a:t>
            </a:r>
            <a:endParaRPr lang="ko-KR" altLang="en-US" dirty="0">
              <a:latin typeface="Arial Nova Cond" panose="020B0506020202020204" pitchFamily="34" charset="0"/>
              <a:cs typeface="Arial" pitchFamily="34" charset="0"/>
            </a:endParaRPr>
          </a:p>
        </p:txBody>
      </p:sp>
      <p:sp>
        <p:nvSpPr>
          <p:cNvPr id="32" name="Title 1">
            <a:extLst>
              <a:ext uri="{FF2B5EF4-FFF2-40B4-BE49-F238E27FC236}">
                <a16:creationId xmlns:a16="http://schemas.microsoft.com/office/drawing/2014/main" id="{E737C216-A8BD-4CE0-A3E3-5C98CCD7503C}"/>
              </a:ext>
            </a:extLst>
          </p:cNvPr>
          <p:cNvSpPr txBox="1">
            <a:spLocks/>
          </p:cNvSpPr>
          <p:nvPr/>
        </p:nvSpPr>
        <p:spPr>
          <a:xfrm>
            <a:off x="1588705" y="951998"/>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spc="620" dirty="0">
                <a:solidFill>
                  <a:schemeClr val="bg2">
                    <a:lumMod val="50000"/>
                  </a:schemeClr>
                </a:solidFill>
                <a:latin typeface="Amasis MT Pro Black" panose="02040A04050005020304" pitchFamily="18" charset="0"/>
              </a:rPr>
              <a:t>Content </a:t>
            </a:r>
            <a:r>
              <a:rPr lang="en-US" altLang="ko-KR" dirty="0">
                <a:solidFill>
                  <a:schemeClr val="bg2">
                    <a:lumMod val="50000"/>
                  </a:schemeClr>
                </a:solidFill>
                <a:latin typeface="Amasis MT Pro Black" panose="02040A04050005020304" pitchFamily="18" charset="0"/>
              </a:rPr>
              <a:t> </a:t>
            </a:r>
          </a:p>
        </p:txBody>
      </p:sp>
    </p:spTree>
    <p:extLst>
      <p:ext uri="{BB962C8B-B14F-4D97-AF65-F5344CB8AC3E}">
        <p14:creationId xmlns:p14="http://schemas.microsoft.com/office/powerpoint/2010/main" val="97262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descr="Graphical user interface, text, application, chat or text message&#10;&#10;Description automatically generated">
            <a:extLst>
              <a:ext uri="{FF2B5EF4-FFF2-40B4-BE49-F238E27FC236}">
                <a16:creationId xmlns:a16="http://schemas.microsoft.com/office/drawing/2014/main" id="{FE0C4B9C-37CC-45AE-804A-94C1A7EF3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3336" y="66821"/>
            <a:ext cx="3510813" cy="6724357"/>
          </a:xfrm>
          <a:prstGeom prst="rect">
            <a:avLst/>
          </a:prstGeom>
        </p:spPr>
      </p:pic>
      <p:sp>
        <p:nvSpPr>
          <p:cNvPr id="6" name="TextBox 5">
            <a:extLst>
              <a:ext uri="{FF2B5EF4-FFF2-40B4-BE49-F238E27FC236}">
                <a16:creationId xmlns:a16="http://schemas.microsoft.com/office/drawing/2014/main" id="{FCA69CF3-AF26-41C6-BA89-C8ADC8B28A14}"/>
              </a:ext>
            </a:extLst>
          </p:cNvPr>
          <p:cNvSpPr txBox="1"/>
          <p:nvPr/>
        </p:nvSpPr>
        <p:spPr>
          <a:xfrm>
            <a:off x="583558" y="2365881"/>
            <a:ext cx="4506518" cy="1472198"/>
          </a:xfrm>
          <a:prstGeom prst="rect">
            <a:avLst/>
          </a:prstGeom>
          <a:noFill/>
        </p:spPr>
        <p:txBody>
          <a:bodyPr wrap="square">
            <a:spAutoFit/>
          </a:bodyPr>
          <a:lstStyle/>
          <a:p>
            <a:r>
              <a:rPr lang="en-US" sz="2400" b="1" dirty="0"/>
              <a:t>Do you want to edit your profile?</a:t>
            </a:r>
          </a:p>
          <a:p>
            <a:endParaRPr lang="en-US" dirty="0"/>
          </a:p>
          <a:p>
            <a:pPr>
              <a:lnSpc>
                <a:spcPct val="150000"/>
              </a:lnSpc>
            </a:pPr>
            <a:r>
              <a:rPr lang="en-US" dirty="0"/>
              <a:t>Users can edit their profile details </a:t>
            </a:r>
          </a:p>
        </p:txBody>
      </p:sp>
      <p:grpSp>
        <p:nvGrpSpPr>
          <p:cNvPr id="13" name="Graphic 3">
            <a:extLst>
              <a:ext uri="{FF2B5EF4-FFF2-40B4-BE49-F238E27FC236}">
                <a16:creationId xmlns:a16="http://schemas.microsoft.com/office/drawing/2014/main" id="{447FEFF6-BC86-4542-A309-83CEB11757C2}"/>
              </a:ext>
            </a:extLst>
          </p:cNvPr>
          <p:cNvGrpSpPr/>
          <p:nvPr/>
        </p:nvGrpSpPr>
        <p:grpSpPr>
          <a:xfrm>
            <a:off x="0" y="4968683"/>
            <a:ext cx="5163071" cy="1822495"/>
            <a:chOff x="0" y="2854133"/>
            <a:chExt cx="12184393" cy="3801878"/>
          </a:xfrm>
        </p:grpSpPr>
        <p:sp>
          <p:nvSpPr>
            <p:cNvPr id="14" name="Freeform: Shape 13">
              <a:extLst>
                <a:ext uri="{FF2B5EF4-FFF2-40B4-BE49-F238E27FC236}">
                  <a16:creationId xmlns:a16="http://schemas.microsoft.com/office/drawing/2014/main" id="{0B3C60CE-E2EB-469D-9F5D-8D51F634C041}"/>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25E55A2-F0E7-43AA-BAAA-443FEB3DC984}"/>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EA40726-366E-40D4-B66F-8BE3A5A29C7E}"/>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246038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C6122754-76F7-422E-95A8-B06580A6FBFC}"/>
              </a:ext>
            </a:extLst>
          </p:cNvPr>
          <p:cNvSpPr txBox="1"/>
          <p:nvPr/>
        </p:nvSpPr>
        <p:spPr>
          <a:xfrm>
            <a:off x="6864626" y="1930115"/>
            <a:ext cx="4712295" cy="2764859"/>
          </a:xfrm>
          <a:prstGeom prst="rect">
            <a:avLst/>
          </a:prstGeom>
          <a:noFill/>
        </p:spPr>
        <p:txBody>
          <a:bodyPr wrap="square">
            <a:spAutoFit/>
          </a:bodyPr>
          <a:lstStyle/>
          <a:p>
            <a:pPr algn="r"/>
            <a:r>
              <a:rPr lang="en-US" sz="2400" b="1" dirty="0"/>
              <a:t>Search People</a:t>
            </a:r>
          </a:p>
          <a:p>
            <a:pPr algn="r"/>
            <a:endParaRPr lang="en-US" dirty="0"/>
          </a:p>
          <a:p>
            <a:pPr algn="r">
              <a:lnSpc>
                <a:spcPct val="150000"/>
              </a:lnSpc>
            </a:pPr>
            <a:r>
              <a:rPr lang="en-US" dirty="0"/>
              <a:t>Users can search for other users by entering their username in the given search box.</a:t>
            </a:r>
          </a:p>
          <a:p>
            <a:pPr algn="r">
              <a:lnSpc>
                <a:spcPct val="150000"/>
              </a:lnSpc>
            </a:pPr>
            <a:r>
              <a:rPr lang="en-US" dirty="0"/>
              <a:t> </a:t>
            </a:r>
          </a:p>
          <a:p>
            <a:pPr algn="r">
              <a:lnSpc>
                <a:spcPct val="150000"/>
              </a:lnSpc>
            </a:pPr>
            <a:r>
              <a:rPr lang="en-US" dirty="0"/>
              <a:t>By clicking on the searched user’s name, it will redirect to the relevant user’s account.</a:t>
            </a:r>
          </a:p>
        </p:txBody>
      </p:sp>
      <p:pic>
        <p:nvPicPr>
          <p:cNvPr id="7" name="Picture 6" descr="Graphical user interface, text, application&#10;&#10;Description automatically generated">
            <a:extLst>
              <a:ext uri="{FF2B5EF4-FFF2-40B4-BE49-F238E27FC236}">
                <a16:creationId xmlns:a16="http://schemas.microsoft.com/office/drawing/2014/main" id="{F9121E66-3D0D-4575-89FE-24F5F1511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09" y="58990"/>
            <a:ext cx="3648149" cy="6740020"/>
          </a:xfrm>
          <a:prstGeom prst="rect">
            <a:avLst/>
          </a:prstGeom>
        </p:spPr>
      </p:pic>
      <p:grpSp>
        <p:nvGrpSpPr>
          <p:cNvPr id="14" name="Graphic 3">
            <a:extLst>
              <a:ext uri="{FF2B5EF4-FFF2-40B4-BE49-F238E27FC236}">
                <a16:creationId xmlns:a16="http://schemas.microsoft.com/office/drawing/2014/main" id="{5798C87A-C7AC-4413-9386-1982D484DC97}"/>
              </a:ext>
            </a:extLst>
          </p:cNvPr>
          <p:cNvGrpSpPr/>
          <p:nvPr/>
        </p:nvGrpSpPr>
        <p:grpSpPr>
          <a:xfrm>
            <a:off x="6864626" y="4976515"/>
            <a:ext cx="5163071" cy="1822495"/>
            <a:chOff x="0" y="2854133"/>
            <a:chExt cx="12184393" cy="3801878"/>
          </a:xfrm>
        </p:grpSpPr>
        <p:sp>
          <p:nvSpPr>
            <p:cNvPr id="15" name="Freeform: Shape 14">
              <a:extLst>
                <a:ext uri="{FF2B5EF4-FFF2-40B4-BE49-F238E27FC236}">
                  <a16:creationId xmlns:a16="http://schemas.microsoft.com/office/drawing/2014/main" id="{E550C55A-CD55-47E6-9E31-D2F3D2A9ADFB}"/>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AB411-151C-4698-97D4-BAE779D9AD93}"/>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30E2D94-ED4E-4AB1-86E6-4B8D44EE59D2}"/>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30577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descr="Graphical user interface, application&#10;&#10;Description automatically generated">
            <a:extLst>
              <a:ext uri="{FF2B5EF4-FFF2-40B4-BE49-F238E27FC236}">
                <a16:creationId xmlns:a16="http://schemas.microsoft.com/office/drawing/2014/main" id="{7B20E859-1FD4-4FBD-9B78-CCE10A1DDF0A}"/>
              </a:ext>
            </a:extLst>
          </p:cNvPr>
          <p:cNvPicPr/>
          <p:nvPr/>
        </p:nvPicPr>
        <p:blipFill>
          <a:blip r:embed="rId2">
            <a:extLst>
              <a:ext uri="{28A0092B-C50C-407E-A947-70E740481C1C}">
                <a14:useLocalDpi xmlns:a14="http://schemas.microsoft.com/office/drawing/2010/main" val="0"/>
              </a:ext>
            </a:extLst>
          </a:blip>
          <a:stretch>
            <a:fillRect/>
          </a:stretch>
        </p:blipFill>
        <p:spPr>
          <a:xfrm>
            <a:off x="7230793" y="56272"/>
            <a:ext cx="3502855" cy="6752492"/>
          </a:xfrm>
          <a:prstGeom prst="rect">
            <a:avLst/>
          </a:prstGeom>
        </p:spPr>
      </p:pic>
      <p:sp>
        <p:nvSpPr>
          <p:cNvPr id="6" name="TextBox 5">
            <a:extLst>
              <a:ext uri="{FF2B5EF4-FFF2-40B4-BE49-F238E27FC236}">
                <a16:creationId xmlns:a16="http://schemas.microsoft.com/office/drawing/2014/main" id="{4DB89769-99D4-4510-B4C8-53DADC8E1201}"/>
              </a:ext>
            </a:extLst>
          </p:cNvPr>
          <p:cNvSpPr txBox="1"/>
          <p:nvPr/>
        </p:nvSpPr>
        <p:spPr>
          <a:xfrm>
            <a:off x="405058" y="2073209"/>
            <a:ext cx="4856055" cy="2764411"/>
          </a:xfrm>
          <a:prstGeom prst="rect">
            <a:avLst/>
          </a:prstGeom>
          <a:noFill/>
        </p:spPr>
        <p:txBody>
          <a:bodyPr wrap="square">
            <a:spAutoFit/>
          </a:bodyPr>
          <a:lstStyle/>
          <a:p>
            <a:r>
              <a:rPr lang="en-US" sz="2400" b="1" dirty="0">
                <a:latin typeface="Arial Nova Cond" panose="020B0506020202020204" pitchFamily="34" charset="0"/>
              </a:rPr>
              <a:t>News Feed</a:t>
            </a:r>
          </a:p>
          <a:p>
            <a:endParaRPr lang="en-US" dirty="0">
              <a:latin typeface="Arial Nova Cond" panose="020B0506020202020204" pitchFamily="34" charset="0"/>
            </a:endParaRPr>
          </a:p>
          <a:p>
            <a:pPr>
              <a:lnSpc>
                <a:spcPct val="150000"/>
              </a:lnSpc>
            </a:pPr>
            <a:r>
              <a:rPr lang="en-US" dirty="0">
                <a:latin typeface="Arial Nova Cond" panose="020B0506020202020204" pitchFamily="34" charset="0"/>
              </a:rPr>
              <a:t>News Feed is constantly updating the list of stories in the middle of the home page.</a:t>
            </a:r>
          </a:p>
          <a:p>
            <a:pPr>
              <a:lnSpc>
                <a:spcPct val="150000"/>
              </a:lnSpc>
            </a:pPr>
            <a:r>
              <a:rPr lang="en-US" dirty="0">
                <a:latin typeface="Arial Nova Cond" panose="020B0506020202020204" pitchFamily="34" charset="0"/>
              </a:rPr>
              <a:t>It includes posts, recipes, links from people you follow on Food Mania.</a:t>
            </a:r>
          </a:p>
          <a:p>
            <a:pPr>
              <a:lnSpc>
                <a:spcPct val="150000"/>
              </a:lnSpc>
            </a:pPr>
            <a:endParaRPr lang="en-US" dirty="0">
              <a:latin typeface="Arial Nova Cond" panose="020B0506020202020204" pitchFamily="34" charset="0"/>
            </a:endParaRPr>
          </a:p>
        </p:txBody>
      </p:sp>
      <p:grpSp>
        <p:nvGrpSpPr>
          <p:cNvPr id="13" name="Graphic 3">
            <a:extLst>
              <a:ext uri="{FF2B5EF4-FFF2-40B4-BE49-F238E27FC236}">
                <a16:creationId xmlns:a16="http://schemas.microsoft.com/office/drawing/2014/main" id="{1A5B09EC-BC8B-4390-A2F3-60DECF000F3B}"/>
              </a:ext>
            </a:extLst>
          </p:cNvPr>
          <p:cNvGrpSpPr/>
          <p:nvPr/>
        </p:nvGrpSpPr>
        <p:grpSpPr>
          <a:xfrm>
            <a:off x="98042" y="4983073"/>
            <a:ext cx="5163071" cy="1822495"/>
            <a:chOff x="0" y="2854133"/>
            <a:chExt cx="12184393" cy="3801878"/>
          </a:xfrm>
        </p:grpSpPr>
        <p:sp>
          <p:nvSpPr>
            <p:cNvPr id="14" name="Freeform: Shape 13">
              <a:extLst>
                <a:ext uri="{FF2B5EF4-FFF2-40B4-BE49-F238E27FC236}">
                  <a16:creationId xmlns:a16="http://schemas.microsoft.com/office/drawing/2014/main" id="{4CEBE274-231F-4531-BE69-CC702D3E91E4}"/>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2129C21-74D9-4300-A76D-6079C6213871}"/>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91191A0-B93E-465C-90ED-1D5E78CF8675}"/>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3474999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6" name="Picture 5" descr="A screenshot of a cell phone&#10;&#10;Description automatically generated with medium confidence">
            <a:extLst>
              <a:ext uri="{FF2B5EF4-FFF2-40B4-BE49-F238E27FC236}">
                <a16:creationId xmlns:a16="http://schemas.microsoft.com/office/drawing/2014/main" id="{F819E913-6033-4D36-BE76-5739B708B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529" y="74082"/>
            <a:ext cx="3666504" cy="6741713"/>
          </a:xfrm>
          <a:prstGeom prst="rect">
            <a:avLst/>
          </a:prstGeom>
        </p:spPr>
      </p:pic>
      <p:sp>
        <p:nvSpPr>
          <p:cNvPr id="13" name="TextBox 12">
            <a:extLst>
              <a:ext uri="{FF2B5EF4-FFF2-40B4-BE49-F238E27FC236}">
                <a16:creationId xmlns:a16="http://schemas.microsoft.com/office/drawing/2014/main" id="{AFBFEDED-9264-4F63-8DAB-C9067F3F7A00}"/>
              </a:ext>
            </a:extLst>
          </p:cNvPr>
          <p:cNvSpPr txBox="1"/>
          <p:nvPr/>
        </p:nvSpPr>
        <p:spPr>
          <a:xfrm>
            <a:off x="6997148" y="2138892"/>
            <a:ext cx="4604213" cy="2349297"/>
          </a:xfrm>
          <a:prstGeom prst="rect">
            <a:avLst/>
          </a:prstGeom>
          <a:noFill/>
        </p:spPr>
        <p:txBody>
          <a:bodyPr wrap="square">
            <a:spAutoFit/>
          </a:bodyPr>
          <a:lstStyle/>
          <a:p>
            <a:pPr algn="r"/>
            <a:r>
              <a:rPr lang="en-US" sz="2400" b="1" dirty="0">
                <a:latin typeface="Arial Nova Cond" panose="020B0506020202020204" pitchFamily="34" charset="0"/>
              </a:rPr>
              <a:t>Create a Story</a:t>
            </a:r>
          </a:p>
          <a:p>
            <a:pPr algn="r"/>
            <a:endParaRPr lang="en-US" dirty="0">
              <a:latin typeface="Arial Nova Cond" panose="020B0506020202020204" pitchFamily="34" charset="0"/>
            </a:endParaRPr>
          </a:p>
          <a:p>
            <a:pPr algn="r">
              <a:lnSpc>
                <a:spcPct val="150000"/>
              </a:lnSpc>
            </a:pPr>
            <a:r>
              <a:rPr lang="en-US" dirty="0"/>
              <a:t>On the top of the news feed, there is a feature called “create story”. </a:t>
            </a:r>
          </a:p>
          <a:p>
            <a:pPr algn="r">
              <a:lnSpc>
                <a:spcPct val="150000"/>
              </a:lnSpc>
            </a:pPr>
            <a:r>
              <a:rPr lang="en-US" dirty="0"/>
              <a:t>By clicking the plus button, it will allow adding a story (status) from your profile.</a:t>
            </a:r>
            <a:endParaRPr lang="en-US" dirty="0">
              <a:latin typeface="Arial Nova Cond" panose="020B0506020202020204" pitchFamily="34" charset="0"/>
            </a:endParaRPr>
          </a:p>
        </p:txBody>
      </p:sp>
      <p:grpSp>
        <p:nvGrpSpPr>
          <p:cNvPr id="11" name="Graphic 3">
            <a:extLst>
              <a:ext uri="{FF2B5EF4-FFF2-40B4-BE49-F238E27FC236}">
                <a16:creationId xmlns:a16="http://schemas.microsoft.com/office/drawing/2014/main" id="{8EDF064A-4578-4255-AC97-81941BE04B62}"/>
              </a:ext>
            </a:extLst>
          </p:cNvPr>
          <p:cNvGrpSpPr/>
          <p:nvPr/>
        </p:nvGrpSpPr>
        <p:grpSpPr>
          <a:xfrm>
            <a:off x="6997148" y="4993300"/>
            <a:ext cx="5163071" cy="1822495"/>
            <a:chOff x="0" y="2854133"/>
            <a:chExt cx="12184393" cy="3801878"/>
          </a:xfrm>
        </p:grpSpPr>
        <p:sp>
          <p:nvSpPr>
            <p:cNvPr id="15" name="Freeform: Shape 14">
              <a:extLst>
                <a:ext uri="{FF2B5EF4-FFF2-40B4-BE49-F238E27FC236}">
                  <a16:creationId xmlns:a16="http://schemas.microsoft.com/office/drawing/2014/main" id="{D0C6ABAA-8E7E-474C-8E5F-9C9B87B6E6AA}"/>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5D176E-FF10-482D-99F1-3BC933C71FB3}"/>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70FA6D6-6930-4B9E-A1A5-F788902C8D72}"/>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416943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6" name="Picture 15" descr="A screenshot of a cell phone&#10;&#10;Description automatically generated with medium confidence">
            <a:extLst>
              <a:ext uri="{FF2B5EF4-FFF2-40B4-BE49-F238E27FC236}">
                <a16:creationId xmlns:a16="http://schemas.microsoft.com/office/drawing/2014/main" id="{B89AF7A5-C042-4E68-8F9E-CCA17A357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2286" y="57086"/>
            <a:ext cx="3578757" cy="6759526"/>
          </a:xfrm>
          <a:prstGeom prst="rect">
            <a:avLst/>
          </a:prstGeom>
        </p:spPr>
      </p:pic>
      <p:sp>
        <p:nvSpPr>
          <p:cNvPr id="20" name="TextBox 19">
            <a:extLst>
              <a:ext uri="{FF2B5EF4-FFF2-40B4-BE49-F238E27FC236}">
                <a16:creationId xmlns:a16="http://schemas.microsoft.com/office/drawing/2014/main" id="{8E3683B5-0105-44A9-A1C1-1F629A9A91B2}"/>
              </a:ext>
            </a:extLst>
          </p:cNvPr>
          <p:cNvSpPr txBox="1"/>
          <p:nvPr/>
        </p:nvSpPr>
        <p:spPr>
          <a:xfrm>
            <a:off x="603841" y="1903610"/>
            <a:ext cx="4856055" cy="2764411"/>
          </a:xfrm>
          <a:prstGeom prst="rect">
            <a:avLst/>
          </a:prstGeom>
          <a:noFill/>
        </p:spPr>
        <p:txBody>
          <a:bodyPr wrap="square">
            <a:spAutoFit/>
          </a:bodyPr>
          <a:lstStyle/>
          <a:p>
            <a:r>
              <a:rPr lang="en-US" sz="2400" b="1" dirty="0">
                <a:latin typeface="Arial Nova Cond" panose="020B0506020202020204" pitchFamily="34" charset="0"/>
              </a:rPr>
              <a:t>Create a Post</a:t>
            </a:r>
          </a:p>
          <a:p>
            <a:endParaRPr lang="en-US" dirty="0">
              <a:latin typeface="Arial Nova Cond" panose="020B0506020202020204" pitchFamily="34" charset="0"/>
            </a:endParaRPr>
          </a:p>
          <a:p>
            <a:pPr>
              <a:lnSpc>
                <a:spcPct val="150000"/>
              </a:lnSpc>
            </a:pPr>
            <a:r>
              <a:rPr lang="en-US" dirty="0">
                <a:latin typeface="Arial Nova Cond" panose="020B0506020202020204" pitchFamily="34" charset="0"/>
              </a:rPr>
              <a:t>Users can add posts with a caption and location from this UI. </a:t>
            </a:r>
          </a:p>
          <a:p>
            <a:pPr>
              <a:lnSpc>
                <a:spcPct val="150000"/>
              </a:lnSpc>
            </a:pPr>
            <a:r>
              <a:rPr lang="en-US" dirty="0">
                <a:latin typeface="Arial Nova Cond" panose="020B0506020202020204" pitchFamily="34" charset="0"/>
              </a:rPr>
              <a:t>By clicking the “plus button” it will open your files to be able to browse and select the post that you need to share.</a:t>
            </a:r>
          </a:p>
        </p:txBody>
      </p:sp>
      <p:grpSp>
        <p:nvGrpSpPr>
          <p:cNvPr id="10" name="Graphic 3">
            <a:extLst>
              <a:ext uri="{FF2B5EF4-FFF2-40B4-BE49-F238E27FC236}">
                <a16:creationId xmlns:a16="http://schemas.microsoft.com/office/drawing/2014/main" id="{15D863E6-43E0-43FF-8365-4E5D41CF5254}"/>
              </a:ext>
            </a:extLst>
          </p:cNvPr>
          <p:cNvGrpSpPr/>
          <p:nvPr/>
        </p:nvGrpSpPr>
        <p:grpSpPr>
          <a:xfrm>
            <a:off x="137799" y="5035505"/>
            <a:ext cx="5163071" cy="1822495"/>
            <a:chOff x="0" y="2854133"/>
            <a:chExt cx="12184393" cy="3801878"/>
          </a:xfrm>
        </p:grpSpPr>
        <p:sp>
          <p:nvSpPr>
            <p:cNvPr id="11" name="Freeform: Shape 10">
              <a:extLst>
                <a:ext uri="{FF2B5EF4-FFF2-40B4-BE49-F238E27FC236}">
                  <a16:creationId xmlns:a16="http://schemas.microsoft.com/office/drawing/2014/main" id="{E921F729-C109-448E-81B6-2D3724796081}"/>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539212D-1A40-4D1B-A02B-03D12B0EB2A7}"/>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5599284-AD1E-4EC4-9909-9E3281B3A634}"/>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422622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screenshot of a video game&#10;&#10;Description automatically generated with low confidence">
            <a:extLst>
              <a:ext uri="{FF2B5EF4-FFF2-40B4-BE49-F238E27FC236}">
                <a16:creationId xmlns:a16="http://schemas.microsoft.com/office/drawing/2014/main" id="{0AC173CE-BA70-40F4-A5F4-55CEEEB5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924" y="97365"/>
            <a:ext cx="3015226" cy="6700503"/>
          </a:xfrm>
          <a:prstGeom prst="rect">
            <a:avLst/>
          </a:prstGeom>
        </p:spPr>
      </p:pic>
      <p:sp>
        <p:nvSpPr>
          <p:cNvPr id="7" name="TextBox 6">
            <a:extLst>
              <a:ext uri="{FF2B5EF4-FFF2-40B4-BE49-F238E27FC236}">
                <a16:creationId xmlns:a16="http://schemas.microsoft.com/office/drawing/2014/main" id="{FAC2B78E-8761-49EF-8E93-40CF40AAC517}"/>
              </a:ext>
            </a:extLst>
          </p:cNvPr>
          <p:cNvSpPr txBox="1"/>
          <p:nvPr/>
        </p:nvSpPr>
        <p:spPr>
          <a:xfrm>
            <a:off x="6758607" y="2066536"/>
            <a:ext cx="4896581" cy="3179909"/>
          </a:xfrm>
          <a:prstGeom prst="rect">
            <a:avLst/>
          </a:prstGeom>
          <a:noFill/>
        </p:spPr>
        <p:txBody>
          <a:bodyPr wrap="square">
            <a:spAutoFit/>
          </a:bodyPr>
          <a:lstStyle/>
          <a:p>
            <a:pPr algn="r"/>
            <a:r>
              <a:rPr lang="en-US" sz="2400" b="1" dirty="0">
                <a:latin typeface="Arial Nova Cond" panose="020B0506020202020204" pitchFamily="34" charset="0"/>
              </a:rPr>
              <a:t>Video Streaming</a:t>
            </a:r>
          </a:p>
          <a:p>
            <a:pPr algn="r"/>
            <a:endParaRPr lang="en-US" dirty="0">
              <a:latin typeface="Arial Nova Cond" panose="020B0506020202020204" pitchFamily="34" charset="0"/>
            </a:endParaRPr>
          </a:p>
          <a:p>
            <a:pPr algn="r">
              <a:lnSpc>
                <a:spcPct val="150000"/>
              </a:lnSpc>
            </a:pPr>
            <a:r>
              <a:rPr lang="en-US" sz="1800" dirty="0">
                <a:effectLst/>
                <a:latin typeface="Times New Roman" panose="02020603050405020304" pitchFamily="18" charset="0"/>
                <a:ea typeface="Calibri" panose="020F0502020204030204" pitchFamily="34" charset="0"/>
              </a:rPr>
              <a:t>By clicking on the video button which locates on top of the user profile, it will redirect to the video streaming platform.</a:t>
            </a:r>
          </a:p>
          <a:p>
            <a:pPr algn="r">
              <a:lnSpc>
                <a:spcPct val="150000"/>
              </a:lnSpc>
            </a:pPr>
            <a:r>
              <a:rPr lang="en-US" dirty="0">
                <a:latin typeface="Arial Nova Cond" panose="020B0506020202020204" pitchFamily="34" charset="0"/>
              </a:rPr>
              <a:t> We can add other users to this call and at the same time we can invite friends via </a:t>
            </a:r>
          </a:p>
          <a:p>
            <a:pPr algn="r">
              <a:lnSpc>
                <a:spcPct val="150000"/>
              </a:lnSpc>
            </a:pPr>
            <a:r>
              <a:rPr lang="en-US" dirty="0">
                <a:latin typeface="Arial Nova Cond" panose="020B0506020202020204" pitchFamily="34" charset="0"/>
              </a:rPr>
              <a:t>an invite link.</a:t>
            </a:r>
          </a:p>
        </p:txBody>
      </p:sp>
      <p:grpSp>
        <p:nvGrpSpPr>
          <p:cNvPr id="13" name="Graphic 3">
            <a:extLst>
              <a:ext uri="{FF2B5EF4-FFF2-40B4-BE49-F238E27FC236}">
                <a16:creationId xmlns:a16="http://schemas.microsoft.com/office/drawing/2014/main" id="{C253B1FB-7ABF-4228-BB5C-4FA06B3F29D5}"/>
              </a:ext>
            </a:extLst>
          </p:cNvPr>
          <p:cNvGrpSpPr/>
          <p:nvPr/>
        </p:nvGrpSpPr>
        <p:grpSpPr>
          <a:xfrm>
            <a:off x="6909660" y="5005605"/>
            <a:ext cx="5163071" cy="1822495"/>
            <a:chOff x="0" y="2854133"/>
            <a:chExt cx="12184393" cy="3801878"/>
          </a:xfrm>
        </p:grpSpPr>
        <p:sp>
          <p:nvSpPr>
            <p:cNvPr id="14" name="Freeform: Shape 13">
              <a:extLst>
                <a:ext uri="{FF2B5EF4-FFF2-40B4-BE49-F238E27FC236}">
                  <a16:creationId xmlns:a16="http://schemas.microsoft.com/office/drawing/2014/main" id="{B6AF633C-C763-4296-9B26-FE7775105D1F}"/>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0591BB-88FD-4D65-87AC-3AF5D7E8BA58}"/>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E157F63-2985-4F3D-AA26-1A3C240E186E}"/>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389046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A1A81942-42C3-489F-9476-ECECBCF909EF}"/>
              </a:ext>
            </a:extLst>
          </p:cNvPr>
          <p:cNvSpPr txBox="1"/>
          <p:nvPr/>
        </p:nvSpPr>
        <p:spPr>
          <a:xfrm>
            <a:off x="610158" y="2109872"/>
            <a:ext cx="5062330" cy="2903295"/>
          </a:xfrm>
          <a:prstGeom prst="rect">
            <a:avLst/>
          </a:prstGeom>
          <a:noFill/>
        </p:spPr>
        <p:txBody>
          <a:bodyPr wrap="square">
            <a:spAutoFit/>
          </a:bodyPr>
          <a:lstStyle/>
          <a:p>
            <a:r>
              <a:rPr lang="en-US" sz="2400" b="1" dirty="0">
                <a:latin typeface="Arial Nova Cond" panose="020B0506020202020204" pitchFamily="34" charset="0"/>
              </a:rPr>
              <a:t>Notifications and Join Meeting Option</a:t>
            </a:r>
          </a:p>
          <a:p>
            <a:endParaRPr lang="en-US" dirty="0">
              <a:latin typeface="Arial Nova Cond" panose="020B0506020202020204" pitchFamily="34" charset="0"/>
            </a:endParaRPr>
          </a:p>
          <a:p>
            <a:r>
              <a:rPr lang="en-US" dirty="0"/>
              <a:t>Users will get notifications to this tab. </a:t>
            </a:r>
          </a:p>
          <a:p>
            <a:endParaRPr lang="en-US" dirty="0"/>
          </a:p>
          <a:p>
            <a:pPr>
              <a:lnSpc>
                <a:spcPct val="150000"/>
              </a:lnSpc>
            </a:pPr>
            <a:r>
              <a:rPr lang="en-US" dirty="0"/>
              <a:t>At the top of the notification tab, there is a button called "Join Meeting". </a:t>
            </a:r>
          </a:p>
          <a:p>
            <a:pPr>
              <a:lnSpc>
                <a:spcPct val="150000"/>
              </a:lnSpc>
            </a:pPr>
            <a:r>
              <a:rPr lang="en-US" dirty="0"/>
              <a:t>Users can enter the meeting organizer's username and join the meeting.</a:t>
            </a:r>
            <a:endParaRPr lang="en-US" dirty="0">
              <a:latin typeface="Arial Nova Cond" panose="020B0506020202020204" pitchFamily="34" charset="0"/>
            </a:endParaRPr>
          </a:p>
        </p:txBody>
      </p:sp>
      <p:pic>
        <p:nvPicPr>
          <p:cNvPr id="15" name="Picture 14" descr="Background pattern&#10;&#10;Description automatically generated with medium confidence">
            <a:extLst>
              <a:ext uri="{FF2B5EF4-FFF2-40B4-BE49-F238E27FC236}">
                <a16:creationId xmlns:a16="http://schemas.microsoft.com/office/drawing/2014/main" id="{2E17B091-BAE0-46BC-A376-DA91EAC0C6E3}"/>
              </a:ext>
            </a:extLst>
          </p:cNvPr>
          <p:cNvPicPr/>
          <p:nvPr/>
        </p:nvPicPr>
        <p:blipFill>
          <a:blip r:embed="rId2">
            <a:extLst>
              <a:ext uri="{28A0092B-C50C-407E-A947-70E740481C1C}">
                <a14:useLocalDpi xmlns:a14="http://schemas.microsoft.com/office/drawing/2010/main" val="0"/>
              </a:ext>
            </a:extLst>
          </a:blip>
          <a:stretch>
            <a:fillRect/>
          </a:stretch>
        </p:blipFill>
        <p:spPr>
          <a:xfrm>
            <a:off x="7299572" y="62313"/>
            <a:ext cx="3548298" cy="6733374"/>
          </a:xfrm>
          <a:prstGeom prst="rect">
            <a:avLst/>
          </a:prstGeom>
        </p:spPr>
      </p:pic>
      <p:grpSp>
        <p:nvGrpSpPr>
          <p:cNvPr id="18" name="Graphic 3">
            <a:extLst>
              <a:ext uri="{FF2B5EF4-FFF2-40B4-BE49-F238E27FC236}">
                <a16:creationId xmlns:a16="http://schemas.microsoft.com/office/drawing/2014/main" id="{36B8F38F-8630-4AD1-8C75-8E54507F89BB}"/>
              </a:ext>
            </a:extLst>
          </p:cNvPr>
          <p:cNvGrpSpPr/>
          <p:nvPr/>
        </p:nvGrpSpPr>
        <p:grpSpPr>
          <a:xfrm>
            <a:off x="124547" y="4973192"/>
            <a:ext cx="5163071" cy="1822495"/>
            <a:chOff x="0" y="2854133"/>
            <a:chExt cx="12184393" cy="3801878"/>
          </a:xfrm>
        </p:grpSpPr>
        <p:sp>
          <p:nvSpPr>
            <p:cNvPr id="19" name="Freeform: Shape 18">
              <a:extLst>
                <a:ext uri="{FF2B5EF4-FFF2-40B4-BE49-F238E27FC236}">
                  <a16:creationId xmlns:a16="http://schemas.microsoft.com/office/drawing/2014/main" id="{DAEB20D2-C87D-45C2-8E0A-854B9E4E9EBD}"/>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CFEF3CA-C7AE-4CEF-A966-C6F998EE2610}"/>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B9CE603-CFA6-4EEA-A325-EC3806947944}"/>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3055198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3035C9-93C9-4A1C-B191-8129054EC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21814C59-49F2-469E-B5D5-3EC715835B08}"/>
              </a:ext>
            </a:extLst>
          </p:cNvPr>
          <p:cNvSpPr txBox="1"/>
          <p:nvPr/>
        </p:nvSpPr>
        <p:spPr>
          <a:xfrm>
            <a:off x="6904383" y="1276350"/>
            <a:ext cx="4651154" cy="4010906"/>
          </a:xfrm>
          <a:prstGeom prst="rect">
            <a:avLst/>
          </a:prstGeom>
          <a:noFill/>
        </p:spPr>
        <p:txBody>
          <a:bodyPr wrap="square">
            <a:spAutoFit/>
          </a:bodyPr>
          <a:lstStyle/>
          <a:p>
            <a:pPr algn="r"/>
            <a:r>
              <a:rPr lang="en-US" sz="2400" b="1" dirty="0">
                <a:latin typeface="Arial Nova Cond" panose="020B0506020202020204" pitchFamily="34" charset="0"/>
              </a:rPr>
              <a:t>Manage Friends</a:t>
            </a:r>
          </a:p>
          <a:p>
            <a:pPr algn="r"/>
            <a:endParaRPr lang="en-US" dirty="0">
              <a:latin typeface="Arial Nova Cond" panose="020B0506020202020204" pitchFamily="34" charset="0"/>
            </a:endParaRPr>
          </a:p>
          <a:p>
            <a:pPr algn="r">
              <a:lnSpc>
                <a:spcPct val="150000"/>
              </a:lnSpc>
            </a:pPr>
            <a:r>
              <a:rPr lang="en-US" dirty="0">
                <a:latin typeface="Arial Nova Cond" panose="020B0506020202020204" pitchFamily="34" charset="0"/>
              </a:rPr>
              <a:t>Users can send the friend requests by clicking the “Add Friend” which is located on top of the user’s account. </a:t>
            </a:r>
          </a:p>
          <a:p>
            <a:pPr algn="r">
              <a:lnSpc>
                <a:spcPct val="150000"/>
              </a:lnSpc>
            </a:pPr>
            <a:endParaRPr lang="en-US" dirty="0">
              <a:latin typeface="Arial Nova Cond" panose="020B0506020202020204" pitchFamily="34" charset="0"/>
            </a:endParaRPr>
          </a:p>
          <a:p>
            <a:pPr algn="r">
              <a:lnSpc>
                <a:spcPct val="150000"/>
              </a:lnSpc>
            </a:pPr>
            <a:r>
              <a:rPr lang="en-US" dirty="0">
                <a:latin typeface="Arial Nova Cond" panose="020B0506020202020204" pitchFamily="34" charset="0"/>
              </a:rPr>
              <a:t>At the same time, they can cancel the sent friend request by clicking the same button. And now the button has changed the status to “Cancel Request”</a:t>
            </a:r>
          </a:p>
        </p:txBody>
      </p:sp>
      <p:pic>
        <p:nvPicPr>
          <p:cNvPr id="12" name="Picture 11" descr="A screenshot of a cellphone&#10;&#10;Description automatically generated with low confidence">
            <a:extLst>
              <a:ext uri="{FF2B5EF4-FFF2-40B4-BE49-F238E27FC236}">
                <a16:creationId xmlns:a16="http://schemas.microsoft.com/office/drawing/2014/main" id="{158DE2E9-AF5B-4E70-A230-4F756C1BED75}"/>
              </a:ext>
            </a:extLst>
          </p:cNvPr>
          <p:cNvPicPr>
            <a:picLocks noChangeAspect="1"/>
          </p:cNvPicPr>
          <p:nvPr/>
        </p:nvPicPr>
        <p:blipFill rotWithShape="1">
          <a:blip r:embed="rId2">
            <a:extLst>
              <a:ext uri="{28A0092B-C50C-407E-A947-70E740481C1C}">
                <a14:useLocalDpi xmlns:a14="http://schemas.microsoft.com/office/drawing/2010/main" val="0"/>
              </a:ext>
            </a:extLst>
          </a:blip>
          <a:srcRect t="3601"/>
          <a:stretch/>
        </p:blipFill>
        <p:spPr>
          <a:xfrm>
            <a:off x="83502" y="82326"/>
            <a:ext cx="2785403" cy="5745411"/>
          </a:xfrm>
          <a:prstGeom prst="rect">
            <a:avLst/>
          </a:prstGeom>
        </p:spPr>
      </p:pic>
      <p:pic>
        <p:nvPicPr>
          <p:cNvPr id="13" name="Picture 12" descr="A screenshot of a cell phone&#10;&#10;Description automatically generated with low confidence">
            <a:extLst>
              <a:ext uri="{FF2B5EF4-FFF2-40B4-BE49-F238E27FC236}">
                <a16:creationId xmlns:a16="http://schemas.microsoft.com/office/drawing/2014/main" id="{F549CE45-AD93-4C91-8AD7-ABA35B049BB0}"/>
              </a:ext>
            </a:extLst>
          </p:cNvPr>
          <p:cNvPicPr>
            <a:picLocks noChangeAspect="1"/>
          </p:cNvPicPr>
          <p:nvPr/>
        </p:nvPicPr>
        <p:blipFill rotWithShape="1">
          <a:blip r:embed="rId3">
            <a:extLst>
              <a:ext uri="{28A0092B-C50C-407E-A947-70E740481C1C}">
                <a14:useLocalDpi xmlns:a14="http://schemas.microsoft.com/office/drawing/2010/main" val="0"/>
              </a:ext>
            </a:extLst>
          </a:blip>
          <a:srcRect t="3579"/>
          <a:stretch/>
        </p:blipFill>
        <p:spPr>
          <a:xfrm>
            <a:off x="2985158" y="1046329"/>
            <a:ext cx="2789737" cy="5745411"/>
          </a:xfrm>
          <a:prstGeom prst="rect">
            <a:avLst/>
          </a:prstGeom>
        </p:spPr>
      </p:pic>
      <p:grpSp>
        <p:nvGrpSpPr>
          <p:cNvPr id="24" name="Graphic 3">
            <a:extLst>
              <a:ext uri="{FF2B5EF4-FFF2-40B4-BE49-F238E27FC236}">
                <a16:creationId xmlns:a16="http://schemas.microsoft.com/office/drawing/2014/main" id="{B5971C1E-78E2-4207-81DE-6757DA8E6883}"/>
              </a:ext>
            </a:extLst>
          </p:cNvPr>
          <p:cNvGrpSpPr/>
          <p:nvPr/>
        </p:nvGrpSpPr>
        <p:grpSpPr>
          <a:xfrm>
            <a:off x="7025881" y="5014184"/>
            <a:ext cx="5163071" cy="1822495"/>
            <a:chOff x="0" y="2854133"/>
            <a:chExt cx="12184393" cy="3801878"/>
          </a:xfrm>
        </p:grpSpPr>
        <p:sp>
          <p:nvSpPr>
            <p:cNvPr id="25" name="Freeform: Shape 24">
              <a:extLst>
                <a:ext uri="{FF2B5EF4-FFF2-40B4-BE49-F238E27FC236}">
                  <a16:creationId xmlns:a16="http://schemas.microsoft.com/office/drawing/2014/main" id="{AD174CB8-C4FC-46AD-B653-460595FBC430}"/>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1C1A31-9BFB-40E1-A89F-437E53BDF477}"/>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C88369B-9D7A-4118-839D-43B0E8857180}"/>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rgbClr val="5A5A5A">
                  <a:alpha val="20000"/>
                </a:srgbClr>
              </a:solidFill>
              <a:prstDash val="solid"/>
              <a:miter/>
            </a:ln>
          </p:spPr>
          <p:txBody>
            <a:bodyPr rtlCol="0" anchor="ctr"/>
            <a:lstStyle/>
            <a:p>
              <a:endParaRPr lang="en-US" dirty="0"/>
            </a:p>
          </p:txBody>
        </p:sp>
      </p:grpSp>
    </p:spTree>
    <p:extLst>
      <p:ext uri="{BB962C8B-B14F-4D97-AF65-F5344CB8AC3E}">
        <p14:creationId xmlns:p14="http://schemas.microsoft.com/office/powerpoint/2010/main" val="3975866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80161B79-C86E-4C1D-9373-327E9467A6E3}"/>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3FC6495-E69A-48B0-87C2-87F83A2E34DB}"/>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rgbClr val="EEC1D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8D0138A-8372-465C-ABDC-F2EE205D0203}"/>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 name="Freeform: Shape 6">
            <a:extLst>
              <a:ext uri="{FF2B5EF4-FFF2-40B4-BE49-F238E27FC236}">
                <a16:creationId xmlns:a16="http://schemas.microsoft.com/office/drawing/2014/main" id="{5C10300F-4276-449E-AABF-FF870796A918}"/>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 name="Freeform: Shape 7">
            <a:extLst>
              <a:ext uri="{FF2B5EF4-FFF2-40B4-BE49-F238E27FC236}">
                <a16:creationId xmlns:a16="http://schemas.microsoft.com/office/drawing/2014/main" id="{BD308D23-7DFB-44D0-B18C-FCD0D11C8464}"/>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 name="Freeform: Shape 8">
            <a:extLst>
              <a:ext uri="{FF2B5EF4-FFF2-40B4-BE49-F238E27FC236}">
                <a16:creationId xmlns:a16="http://schemas.microsoft.com/office/drawing/2014/main" id="{AF8F6C9A-9E94-449D-B1AC-A64814C112E4}"/>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135732BB-95D0-4DA8-ADDC-29AC64A9020E}"/>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FBA254B5-C158-4AC0-A68F-13F2DB705CDC}"/>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12" name="Freeform: Shape 11">
              <a:extLst>
                <a:ext uri="{FF2B5EF4-FFF2-40B4-BE49-F238E27FC236}">
                  <a16:creationId xmlns:a16="http://schemas.microsoft.com/office/drawing/2014/main" id="{B878D29B-447C-42E0-B2DE-CCBFC2590FD8}"/>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A901DD-FA21-46ED-82CE-910B9B72393C}"/>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E13D4BF1-541A-4C54-8B68-5E0B01C0356A}"/>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15" name="Freeform: Shape 14">
              <a:extLst>
                <a:ext uri="{FF2B5EF4-FFF2-40B4-BE49-F238E27FC236}">
                  <a16:creationId xmlns:a16="http://schemas.microsoft.com/office/drawing/2014/main" id="{2195CF3A-1DE4-403A-8F81-F341DC546796}"/>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503DBF5-AC96-44A0-8CEE-68FAE33D3A60}"/>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7" name="Freeform: Shape 16">
            <a:extLst>
              <a:ext uri="{FF2B5EF4-FFF2-40B4-BE49-F238E27FC236}">
                <a16:creationId xmlns:a16="http://schemas.microsoft.com/office/drawing/2014/main" id="{2A200307-28FE-4B8A-BBFC-2EF3A217E225}"/>
              </a:ext>
            </a:extLst>
          </p:cNvPr>
          <p:cNvSpPr/>
          <p:nvPr/>
        </p:nvSpPr>
        <p:spPr>
          <a:xfrm rot="21089948">
            <a:off x="9805744" y="2537459"/>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rgbClr val="EEC1D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E433FB-B209-446D-B98D-462CE55436D6}"/>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F719DE8-2A1B-4F43-A92A-30E219184EB5}"/>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7F7EDBB-C95B-4695-9791-9E413C814D8F}"/>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rgbClr val="EEC1D9"/>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747CFB1-1E45-4A19-B30F-0DF913FB010E}"/>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rgbClr val="EEC1D9"/>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6EE4D35-A2A7-4891-BD8A-FE5416A74E67}"/>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23" name="Graphic 3">
            <a:extLst>
              <a:ext uri="{FF2B5EF4-FFF2-40B4-BE49-F238E27FC236}">
                <a16:creationId xmlns:a16="http://schemas.microsoft.com/office/drawing/2014/main" id="{A84BE853-907E-4CC5-9100-01E3F716CFBC}"/>
              </a:ext>
            </a:extLst>
          </p:cNvPr>
          <p:cNvGrpSpPr/>
          <p:nvPr/>
        </p:nvGrpSpPr>
        <p:grpSpPr>
          <a:xfrm>
            <a:off x="0" y="201076"/>
            <a:ext cx="12184393" cy="3801878"/>
            <a:chOff x="0" y="2854133"/>
            <a:chExt cx="12184393" cy="3801878"/>
          </a:xfrm>
        </p:grpSpPr>
        <p:sp>
          <p:nvSpPr>
            <p:cNvPr id="24" name="Freeform: Shape 23">
              <a:extLst>
                <a:ext uri="{FF2B5EF4-FFF2-40B4-BE49-F238E27FC236}">
                  <a16:creationId xmlns:a16="http://schemas.microsoft.com/office/drawing/2014/main" id="{8DF7866C-DA31-4A93-AE7A-9EFBA4A9BFCD}"/>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3E126BF-BEA7-4668-861E-BD28064C31D8}"/>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17BDB6E-8A0F-4C1A-B2CD-1286BDCD8EBD}"/>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7" name="Freeform: Shape 26">
            <a:extLst>
              <a:ext uri="{FF2B5EF4-FFF2-40B4-BE49-F238E27FC236}">
                <a16:creationId xmlns:a16="http://schemas.microsoft.com/office/drawing/2014/main" id="{3C9E8A59-B4FA-4851-95B9-79F3B6AEA181}"/>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rgbClr val="EEC1D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6EE9DB-19A1-4531-9354-AF032BD846BF}"/>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629FAA5-AA1C-4F6E-AFB6-8560739BD08C}"/>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30" name="Rectangle 29">
            <a:extLst>
              <a:ext uri="{FF2B5EF4-FFF2-40B4-BE49-F238E27FC236}">
                <a16:creationId xmlns:a16="http://schemas.microsoft.com/office/drawing/2014/main" id="{BB3989F8-24C9-40C0-9647-92A0B7F373F2}"/>
              </a:ext>
            </a:extLst>
          </p:cNvPr>
          <p:cNvSpPr/>
          <p:nvPr/>
        </p:nvSpPr>
        <p:spPr>
          <a:xfrm>
            <a:off x="-7459" y="4383446"/>
            <a:ext cx="12191852" cy="2486024"/>
          </a:xfrm>
          <a:prstGeom prst="rect">
            <a:avLst/>
          </a:prstGeom>
          <a:solidFill>
            <a:srgbClr val="DFE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70">
            <a:extLst>
              <a:ext uri="{FF2B5EF4-FFF2-40B4-BE49-F238E27FC236}">
                <a16:creationId xmlns:a16="http://schemas.microsoft.com/office/drawing/2014/main" id="{EFFD3802-5E18-40A3-8E5D-3B92637A8ED1}"/>
              </a:ext>
            </a:extLst>
          </p:cNvPr>
          <p:cNvSpPr txBox="1">
            <a:spLocks/>
          </p:cNvSpPr>
          <p:nvPr/>
        </p:nvSpPr>
        <p:spPr>
          <a:xfrm>
            <a:off x="-402177" y="4875196"/>
            <a:ext cx="4093006" cy="432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altLang="ko-KR" b="1" dirty="0">
                <a:solidFill>
                  <a:schemeClr val="accent4"/>
                </a:solidFill>
                <a:latin typeface="Amasis MT Pro Black" panose="02040A04050005020304" pitchFamily="18" charset="0"/>
              </a:rPr>
              <a:t>Let’s move into </a:t>
            </a:r>
            <a:endParaRPr lang="ko-KR" altLang="en-US" b="1" dirty="0">
              <a:solidFill>
                <a:schemeClr val="accent4"/>
              </a:solidFill>
              <a:latin typeface="Amasis MT Pro Black" panose="02040A04050005020304" pitchFamily="18" charset="0"/>
            </a:endParaRPr>
          </a:p>
        </p:txBody>
      </p:sp>
      <p:pic>
        <p:nvPicPr>
          <p:cNvPr id="32" name="Picture 31" descr="Logo&#10;&#10;Description automatically generated with medium confidence">
            <a:extLst>
              <a:ext uri="{FF2B5EF4-FFF2-40B4-BE49-F238E27FC236}">
                <a16:creationId xmlns:a16="http://schemas.microsoft.com/office/drawing/2014/main" id="{38917F03-D404-4E7A-983D-7F14D3508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259" y="5091220"/>
            <a:ext cx="4756374" cy="1154266"/>
          </a:xfrm>
          <a:prstGeom prst="rect">
            <a:avLst/>
          </a:prstGeom>
        </p:spPr>
      </p:pic>
      <p:sp>
        <p:nvSpPr>
          <p:cNvPr id="33" name="Text Placeholder 70">
            <a:extLst>
              <a:ext uri="{FF2B5EF4-FFF2-40B4-BE49-F238E27FC236}">
                <a16:creationId xmlns:a16="http://schemas.microsoft.com/office/drawing/2014/main" id="{FC782FE3-2BBA-408A-BCC7-B4CDA55B14DB}"/>
              </a:ext>
            </a:extLst>
          </p:cNvPr>
          <p:cNvSpPr txBox="1">
            <a:spLocks/>
          </p:cNvSpPr>
          <p:nvPr/>
        </p:nvSpPr>
        <p:spPr>
          <a:xfrm>
            <a:off x="7712633" y="5811851"/>
            <a:ext cx="3990841" cy="432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b="1" dirty="0">
                <a:solidFill>
                  <a:schemeClr val="accent4"/>
                </a:solidFill>
                <a:latin typeface="Amasis MT Pro Black" panose="02040A04050005020304" pitchFamily="18" charset="0"/>
              </a:rPr>
              <a:t>Admin Panel Reports </a:t>
            </a:r>
            <a:endParaRPr lang="ko-KR" altLang="en-US" b="1" dirty="0">
              <a:solidFill>
                <a:schemeClr val="accent4"/>
              </a:solidFill>
              <a:latin typeface="Amasis MT Pro Black" panose="02040A04050005020304" pitchFamily="18" charset="0"/>
            </a:endParaRPr>
          </a:p>
        </p:txBody>
      </p:sp>
    </p:spTree>
    <p:extLst>
      <p:ext uri="{BB962C8B-B14F-4D97-AF65-F5344CB8AC3E}">
        <p14:creationId xmlns:p14="http://schemas.microsoft.com/office/powerpoint/2010/main" val="102138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2" name="Freeform: Shape 3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5" name="Picture 24" descr="Graphical user interface, application&#10;&#10;Description automatically generated">
            <a:extLst>
              <a:ext uri="{FF2B5EF4-FFF2-40B4-BE49-F238E27FC236}">
                <a16:creationId xmlns:a16="http://schemas.microsoft.com/office/drawing/2014/main" id="{185D0B2C-96DD-4B72-B322-5A5C8237B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58" y="2538955"/>
            <a:ext cx="8257916" cy="3844714"/>
          </a:xfrm>
          <a:prstGeom prst="rect">
            <a:avLst/>
          </a:prstGeom>
        </p:spPr>
      </p:pic>
      <p:sp>
        <p:nvSpPr>
          <p:cNvPr id="33" name="TextBox 32">
            <a:extLst>
              <a:ext uri="{FF2B5EF4-FFF2-40B4-BE49-F238E27FC236}">
                <a16:creationId xmlns:a16="http://schemas.microsoft.com/office/drawing/2014/main" id="{E592B23C-A7FA-4403-BCB2-653E73B072FD}"/>
              </a:ext>
            </a:extLst>
          </p:cNvPr>
          <p:cNvSpPr txBox="1"/>
          <p:nvPr/>
        </p:nvSpPr>
        <p:spPr>
          <a:xfrm>
            <a:off x="1983504" y="368314"/>
            <a:ext cx="10796876" cy="2441246"/>
          </a:xfrm>
          <a:prstGeom prst="rect">
            <a:avLst/>
          </a:prstGeom>
          <a:noFill/>
        </p:spPr>
        <p:txBody>
          <a:bodyPr wrap="square">
            <a:spAutoFit/>
          </a:bodyPr>
          <a:lstStyle/>
          <a:p>
            <a:r>
              <a:rPr lang="en-US" sz="2400" b="1" dirty="0">
                <a:latin typeface="Arial Nova Cond" panose="020B0506020202020204" pitchFamily="34" charset="0"/>
              </a:rPr>
              <a:t>Admin Login</a:t>
            </a:r>
          </a:p>
          <a:p>
            <a:endParaRPr lang="en-US" sz="2400" dirty="0">
              <a:latin typeface="Arial Nova Cond" panose="020B0506020202020204" pitchFamily="34" charset="0"/>
            </a:endParaRPr>
          </a:p>
          <a:p>
            <a:pPr>
              <a:lnSpc>
                <a:spcPct val="150000"/>
              </a:lnSpc>
            </a:pPr>
            <a:r>
              <a:rPr lang="en-US" dirty="0">
                <a:latin typeface="Arial Nova Cond" panose="020B0506020202020204" pitchFamily="34" charset="0"/>
              </a:rPr>
              <a:t>This is the admin panel content management system. </a:t>
            </a:r>
          </a:p>
          <a:p>
            <a:pPr>
              <a:lnSpc>
                <a:spcPct val="150000"/>
              </a:lnSpc>
            </a:pPr>
            <a:r>
              <a:rPr lang="en-US" dirty="0">
                <a:latin typeface="Arial Nova Cond" panose="020B0506020202020204" pitchFamily="34" charset="0"/>
              </a:rPr>
              <a:t>URL: </a:t>
            </a:r>
            <a:r>
              <a:rPr lang="en-US" dirty="0">
                <a:solidFill>
                  <a:srgbClr val="0070C0"/>
                </a:solidFill>
                <a:latin typeface="Arial Nova Cond" panose="020B0506020202020204" pitchFamily="34" charset="0"/>
                <a:hlinkClick r:id="rId3">
                  <a:extLst>
                    <a:ext uri="{A12FA001-AC4F-418D-AE19-62706E023703}">
                      <ahyp:hlinkClr xmlns:ahyp="http://schemas.microsoft.com/office/drawing/2018/hyperlinkcolor" val="tx"/>
                    </a:ext>
                  </a:extLst>
                </a:hlinkClick>
              </a:rPr>
              <a:t>http://foodmaniaapi.000webhostapp.com/</a:t>
            </a:r>
            <a:endParaRPr lang="en-US" dirty="0">
              <a:solidFill>
                <a:srgbClr val="0070C0"/>
              </a:solidFill>
              <a:latin typeface="Arial Nova Cond" panose="020B0506020202020204" pitchFamily="34" charset="0"/>
            </a:endParaRPr>
          </a:p>
          <a:p>
            <a:pPr marL="0" marR="0">
              <a:lnSpc>
                <a:spcPct val="150000"/>
              </a:lnSpc>
              <a:spcBef>
                <a:spcPts val="0"/>
              </a:spcBef>
              <a:spcAft>
                <a:spcPts val="0"/>
              </a:spcAft>
            </a:pPr>
            <a:r>
              <a:rPr lang="en-US" sz="1800" dirty="0">
                <a:effectLst/>
                <a:latin typeface="Arial Nova Cond" panose="020B0506020202020204" pitchFamily="34" charset="0"/>
                <a:ea typeface="Calibri" panose="020F0502020204030204" pitchFamily="34" charset="0"/>
                <a:cs typeface="Arial Unicode MS"/>
              </a:rPr>
              <a:t>Admin users can login to the content management system by using their username and password. </a:t>
            </a:r>
          </a:p>
          <a:p>
            <a:pPr>
              <a:lnSpc>
                <a:spcPct val="150000"/>
              </a:lnSpc>
            </a:pPr>
            <a:endParaRPr lang="en-US" dirty="0">
              <a:solidFill>
                <a:srgbClr val="0070C0"/>
              </a:solidFill>
              <a:latin typeface="Arial Nova Cond" panose="020B0506020202020204" pitchFamily="34" charset="0"/>
            </a:endParaRPr>
          </a:p>
        </p:txBody>
      </p:sp>
      <p:sp>
        <p:nvSpPr>
          <p:cNvPr id="34" name="Graphic 1">
            <a:extLst>
              <a:ext uri="{FF2B5EF4-FFF2-40B4-BE49-F238E27FC236}">
                <a16:creationId xmlns:a16="http://schemas.microsoft.com/office/drawing/2014/main" id="{4BE504F5-48FA-4A2A-BD41-135C17576A06}"/>
              </a:ext>
            </a:extLst>
          </p:cNvPr>
          <p:cNvSpPr/>
          <p:nvPr/>
        </p:nvSpPr>
        <p:spPr>
          <a:xfrm rot="18971233">
            <a:off x="1012492" y="-326587"/>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14311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pic>
        <p:nvPicPr>
          <p:cNvPr id="30" name="Picture 29" descr="Icon&#10;&#10;Description automatically generated">
            <a:extLst>
              <a:ext uri="{FF2B5EF4-FFF2-40B4-BE49-F238E27FC236}">
                <a16:creationId xmlns:a16="http://schemas.microsoft.com/office/drawing/2014/main" id="{7366E211-E842-4B81-A968-56A4A95FCE7C}"/>
              </a:ext>
            </a:extLst>
          </p:cNvPr>
          <p:cNvPicPr>
            <a:picLocks noChangeAspect="1"/>
          </p:cNvPicPr>
          <p:nvPr/>
        </p:nvPicPr>
        <p:blipFill rotWithShape="1">
          <a:blip r:embed="rId2">
            <a:extLst>
              <a:ext uri="{28A0092B-C50C-407E-A947-70E740481C1C}">
                <a14:useLocalDpi xmlns:a14="http://schemas.microsoft.com/office/drawing/2010/main" val="0"/>
              </a:ext>
            </a:extLst>
          </a:blip>
          <a:srcRect t="8233" r="-1" b="-1"/>
          <a:stretch/>
        </p:blipFill>
        <p:spPr>
          <a:xfrm rot="5400000" flipH="1">
            <a:off x="9277485" y="640554"/>
            <a:ext cx="3559385" cy="2278277"/>
          </a:xfrm>
          <a:prstGeom prst="rect">
            <a:avLst/>
          </a:prstGeom>
        </p:spPr>
      </p:pic>
      <p:pic>
        <p:nvPicPr>
          <p:cNvPr id="38" name="Picture 37" descr="A picture containing doughnut, donut, dessert&#10;&#10;Description automatically generated">
            <a:extLst>
              <a:ext uri="{FF2B5EF4-FFF2-40B4-BE49-F238E27FC236}">
                <a16:creationId xmlns:a16="http://schemas.microsoft.com/office/drawing/2014/main" id="{02561843-9CBF-46AC-9F61-63F3DF457F0E}"/>
              </a:ext>
            </a:extLst>
          </p:cNvPr>
          <p:cNvPicPr>
            <a:picLocks noChangeAspect="1"/>
          </p:cNvPicPr>
          <p:nvPr/>
        </p:nvPicPr>
        <p:blipFill rotWithShape="1">
          <a:blip r:embed="rId3">
            <a:extLst>
              <a:ext uri="{28A0092B-C50C-407E-A947-70E740481C1C}">
                <a14:useLocalDpi xmlns:a14="http://schemas.microsoft.com/office/drawing/2010/main" val="0"/>
              </a:ext>
            </a:extLst>
          </a:blip>
          <a:srcRect l="117" r="3311"/>
          <a:stretch/>
        </p:blipFill>
        <p:spPr>
          <a:xfrm>
            <a:off x="8147148" y="4420002"/>
            <a:ext cx="2782943" cy="2881729"/>
          </a:xfrm>
          <a:prstGeom prst="rect">
            <a:avLst/>
          </a:prstGeom>
        </p:spPr>
      </p:pic>
      <p:sp>
        <p:nvSpPr>
          <p:cNvPr id="27" name="TextBox 26">
            <a:extLst>
              <a:ext uri="{FF2B5EF4-FFF2-40B4-BE49-F238E27FC236}">
                <a16:creationId xmlns:a16="http://schemas.microsoft.com/office/drawing/2014/main" id="{2CF0CBCF-6125-4A5A-918A-5D580C6673C1}"/>
              </a:ext>
            </a:extLst>
          </p:cNvPr>
          <p:cNvSpPr txBox="1"/>
          <p:nvPr/>
        </p:nvSpPr>
        <p:spPr>
          <a:xfrm>
            <a:off x="5638800" y="2975113"/>
            <a:ext cx="914400" cy="914400"/>
          </a:xfrm>
          <a:prstGeom prst="rect">
            <a:avLst/>
          </a:prstGeom>
          <a:noFill/>
        </p:spPr>
        <p:txBody>
          <a:bodyPr wrap="square" rtlCol="0">
            <a:spAutoFit/>
          </a:bodyPr>
          <a:lstStyle/>
          <a:p>
            <a:endParaRPr lang="en-US" dirty="0"/>
          </a:p>
        </p:txBody>
      </p:sp>
      <p:sp>
        <p:nvSpPr>
          <p:cNvPr id="6" name="Title 1">
            <a:extLst>
              <a:ext uri="{FF2B5EF4-FFF2-40B4-BE49-F238E27FC236}">
                <a16:creationId xmlns:a16="http://schemas.microsoft.com/office/drawing/2014/main" id="{513D8786-B829-4893-8FA1-00DE64A8728A}"/>
              </a:ext>
            </a:extLst>
          </p:cNvPr>
          <p:cNvSpPr txBox="1">
            <a:spLocks/>
          </p:cNvSpPr>
          <p:nvPr/>
        </p:nvSpPr>
        <p:spPr>
          <a:xfrm>
            <a:off x="159700" y="745808"/>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dirty="0">
                <a:solidFill>
                  <a:schemeClr val="bg2">
                    <a:lumMod val="50000"/>
                  </a:schemeClr>
                </a:solidFill>
                <a:latin typeface="Amasis MT Pro Black" panose="02040A04050005020304" pitchFamily="18" charset="0"/>
              </a:rPr>
              <a:t>	</a:t>
            </a:r>
            <a:r>
              <a:rPr lang="en-US" altLang="ko-KR" spc="620" dirty="0">
                <a:solidFill>
                  <a:schemeClr val="bg2">
                    <a:lumMod val="50000"/>
                  </a:schemeClr>
                </a:solidFill>
                <a:latin typeface="Amasis MT Pro Black" panose="02040A04050005020304" pitchFamily="18" charset="0"/>
              </a:rPr>
              <a:t>Introduction </a:t>
            </a:r>
            <a:r>
              <a:rPr lang="en-US" altLang="ko-KR" dirty="0">
                <a:solidFill>
                  <a:schemeClr val="bg2">
                    <a:lumMod val="50000"/>
                  </a:schemeClr>
                </a:solidFill>
                <a:latin typeface="Amasis MT Pro Black" panose="02040A04050005020304" pitchFamily="18" charset="0"/>
              </a:rPr>
              <a:t> </a:t>
            </a:r>
          </a:p>
        </p:txBody>
      </p:sp>
      <p:pic>
        <p:nvPicPr>
          <p:cNvPr id="42" name="Picture 41" descr="A picture containing doughnut, donut, dessert, cream&#10;&#10;Description automatically generated">
            <a:extLst>
              <a:ext uri="{FF2B5EF4-FFF2-40B4-BE49-F238E27FC236}">
                <a16:creationId xmlns:a16="http://schemas.microsoft.com/office/drawing/2014/main" id="{5CA550D2-02FA-4BED-B93F-07F6D4F96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941" y="3882063"/>
            <a:ext cx="2634260" cy="2634260"/>
          </a:xfrm>
          <a:prstGeom prst="rect">
            <a:avLst/>
          </a:prstGeom>
        </p:spPr>
      </p:pic>
      <p:sp>
        <p:nvSpPr>
          <p:cNvPr id="44" name="TextBox 43">
            <a:extLst>
              <a:ext uri="{FF2B5EF4-FFF2-40B4-BE49-F238E27FC236}">
                <a16:creationId xmlns:a16="http://schemas.microsoft.com/office/drawing/2014/main" id="{5E5408B0-1395-47B7-AEFD-429C9B19FEA5}"/>
              </a:ext>
            </a:extLst>
          </p:cNvPr>
          <p:cNvSpPr txBox="1"/>
          <p:nvPr/>
        </p:nvSpPr>
        <p:spPr>
          <a:xfrm>
            <a:off x="1113182" y="1630292"/>
            <a:ext cx="10323444" cy="3847207"/>
          </a:xfrm>
          <a:prstGeom prst="rect">
            <a:avLst/>
          </a:prstGeom>
          <a:noFill/>
        </p:spPr>
        <p:txBody>
          <a:bodyPr wrap="square" rtlCol="0">
            <a:spAutoFit/>
          </a:bodyPr>
          <a:lstStyle/>
          <a:p>
            <a:pPr>
              <a:spcAft>
                <a:spcPts val="600"/>
              </a:spcAft>
            </a:pPr>
            <a:r>
              <a:rPr lang="en-US" sz="2400" b="1" dirty="0">
                <a:latin typeface="Arial Nova Cond" panose="020B0506020202020204" pitchFamily="34" charset="0"/>
              </a:rPr>
              <a:t>Food</a:t>
            </a:r>
            <a:r>
              <a:rPr lang="en-US" sz="2400" dirty="0">
                <a:latin typeface="Arial Nova Cond" panose="020B0506020202020204" pitchFamily="34" charset="0"/>
              </a:rPr>
              <a:t>  </a:t>
            </a:r>
            <a:r>
              <a:rPr lang="en-US" dirty="0">
                <a:latin typeface="Arial Nova Cond" panose="020B0506020202020204" pitchFamily="34" charset="0"/>
              </a:rPr>
              <a:t>is the basic human need to stay alive. Moreover, it is the need of every living organism.</a:t>
            </a:r>
          </a:p>
          <a:p>
            <a:pPr>
              <a:spcAft>
                <a:spcPts val="600"/>
              </a:spcAft>
            </a:pPr>
            <a:endParaRPr lang="en-US" dirty="0">
              <a:latin typeface="Arial Nova Cond" panose="020B0506020202020204" pitchFamily="34" charset="0"/>
            </a:endParaRPr>
          </a:p>
          <a:p>
            <a:pPr marL="285750" indent="-285750">
              <a:lnSpc>
                <a:spcPct val="150000"/>
              </a:lnSpc>
              <a:spcAft>
                <a:spcPts val="600"/>
              </a:spcAft>
              <a:buFont typeface="Arial" panose="020B0604020202020204" pitchFamily="34" charset="0"/>
              <a:buChar char="•"/>
            </a:pPr>
            <a:r>
              <a:rPr lang="en-US" dirty="0">
                <a:latin typeface="Arial Nova Cond" panose="020B0506020202020204" pitchFamily="34" charset="0"/>
              </a:rPr>
              <a:t>Nowadays food has become trending among the society, because of that people are willing to try a different kind of dishes.</a:t>
            </a:r>
          </a:p>
          <a:p>
            <a:pPr>
              <a:spcAft>
                <a:spcPts val="600"/>
              </a:spcAft>
            </a:pPr>
            <a:endParaRPr lang="en-US" dirty="0">
              <a:latin typeface="Arial Nova Cond" panose="020B0506020202020204" pitchFamily="34" charset="0"/>
            </a:endParaRPr>
          </a:p>
          <a:p>
            <a:pPr marL="285750" indent="-285750">
              <a:spcAft>
                <a:spcPts val="600"/>
              </a:spcAft>
              <a:buFont typeface="Arial" panose="020B0604020202020204" pitchFamily="34" charset="0"/>
              <a:buChar char="•"/>
            </a:pPr>
            <a:r>
              <a:rPr lang="en-US" dirty="0">
                <a:latin typeface="Arial Nova Cond" panose="020B0506020202020204" pitchFamily="34" charset="0"/>
              </a:rPr>
              <a:t>Social media can be a divisive place but if there’s one thing that unites us all, it’s food. </a:t>
            </a:r>
          </a:p>
          <a:p>
            <a:pPr>
              <a:spcAft>
                <a:spcPts val="600"/>
              </a:spcAft>
            </a:pPr>
            <a:r>
              <a:rPr lang="en-US" dirty="0">
                <a:latin typeface="Arial Nova Cond" panose="020B0506020202020204" pitchFamily="34" charset="0"/>
              </a:rPr>
              <a:t>    Therefore, it is better to have a social platform that allows to sell, buy, and share their food ideas.</a:t>
            </a:r>
          </a:p>
          <a:p>
            <a:pPr>
              <a:spcAft>
                <a:spcPts val="600"/>
              </a:spcAft>
            </a:pPr>
            <a:endParaRPr lang="en-US" sz="1800" dirty="0">
              <a:latin typeface="Barlow Semi Condensed" panose="020B0604020202020204" pitchFamily="2" charset="0"/>
            </a:endParaRPr>
          </a:p>
          <a:p>
            <a:pPr>
              <a:spcAft>
                <a:spcPts val="600"/>
              </a:spcAft>
            </a:pPr>
            <a:endParaRPr lang="en-US" sz="1800" dirty="0"/>
          </a:p>
          <a:p>
            <a:endParaRPr lang="en-US" dirty="0"/>
          </a:p>
        </p:txBody>
      </p:sp>
      <p:sp>
        <p:nvSpPr>
          <p:cNvPr id="54" name="TextBox 53">
            <a:extLst>
              <a:ext uri="{FF2B5EF4-FFF2-40B4-BE49-F238E27FC236}">
                <a16:creationId xmlns:a16="http://schemas.microsoft.com/office/drawing/2014/main" id="{9F069CBC-8D10-4625-8019-5DD30A35DC0D}"/>
              </a:ext>
            </a:extLst>
          </p:cNvPr>
          <p:cNvSpPr txBox="1"/>
          <p:nvPr/>
        </p:nvSpPr>
        <p:spPr>
          <a:xfrm>
            <a:off x="1113181" y="4246432"/>
            <a:ext cx="7195931" cy="1702582"/>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latin typeface="Arial Nova Cond" panose="020B0604020202020204" pitchFamily="34" charset="0"/>
              </a:rPr>
              <a:t>Not only that, but we can also keep our focus on restaurants to expand their marketplace, content-creators who create food recipes, people who are willing to sell their cooking skills and all other food lovers.</a:t>
            </a:r>
          </a:p>
        </p:txBody>
      </p:sp>
    </p:spTree>
    <p:extLst>
      <p:ext uri="{BB962C8B-B14F-4D97-AF65-F5344CB8AC3E}">
        <p14:creationId xmlns:p14="http://schemas.microsoft.com/office/powerpoint/2010/main" val="1028050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B1782780-1AB7-465C-9F6A-2C65FA152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243" y="2213789"/>
            <a:ext cx="9173823" cy="4311696"/>
          </a:xfrm>
          <a:prstGeom prst="rect">
            <a:avLst/>
          </a:prstGeom>
        </p:spPr>
      </p:pic>
      <p:sp>
        <p:nvSpPr>
          <p:cNvPr id="6" name="TextBox 5">
            <a:extLst>
              <a:ext uri="{FF2B5EF4-FFF2-40B4-BE49-F238E27FC236}">
                <a16:creationId xmlns:a16="http://schemas.microsoft.com/office/drawing/2014/main" id="{F80446E8-69F5-4938-B3CE-15574119C6D1}"/>
              </a:ext>
            </a:extLst>
          </p:cNvPr>
          <p:cNvSpPr txBox="1"/>
          <p:nvPr/>
        </p:nvSpPr>
        <p:spPr>
          <a:xfrm>
            <a:off x="1955531" y="603540"/>
            <a:ext cx="9439870" cy="1610249"/>
          </a:xfrm>
          <a:prstGeom prst="rect">
            <a:avLst/>
          </a:prstGeom>
          <a:noFill/>
        </p:spPr>
        <p:txBody>
          <a:bodyPr wrap="square">
            <a:spAutoFit/>
          </a:bodyPr>
          <a:lstStyle/>
          <a:p>
            <a:r>
              <a:rPr lang="en-US" sz="2400" b="1" dirty="0">
                <a:latin typeface="Arial Nova Cond" panose="020B0506020202020204" pitchFamily="34" charset="0"/>
              </a:rPr>
              <a:t>Admin Registration</a:t>
            </a:r>
          </a:p>
          <a:p>
            <a:endParaRPr lang="en-US" sz="2400" dirty="0">
              <a:latin typeface="Arial Nova Cond" panose="020B0506020202020204" pitchFamily="34" charset="0"/>
            </a:endParaRPr>
          </a:p>
          <a:p>
            <a:pPr>
              <a:lnSpc>
                <a:spcPct val="150000"/>
              </a:lnSpc>
            </a:pPr>
            <a:r>
              <a:rPr lang="en-US" sz="1800" dirty="0">
                <a:effectLst/>
                <a:latin typeface="Times New Roman" panose="02020603050405020304" pitchFamily="18" charset="0"/>
                <a:ea typeface="Calibri" panose="020F0502020204030204" pitchFamily="34" charset="0"/>
                <a:cs typeface="Arial Unicode MS"/>
              </a:rPr>
              <a:t>New admins can register to the system through this . </a:t>
            </a:r>
            <a:endParaRPr lang="en-US" sz="1800" dirty="0">
              <a:effectLst/>
              <a:latin typeface="Calibri" panose="020F0502020204030204" pitchFamily="34" charset="0"/>
              <a:ea typeface="Calibri" panose="020F0502020204030204" pitchFamily="34" charset="0"/>
              <a:cs typeface="Arial Unicode MS"/>
            </a:endParaRPr>
          </a:p>
          <a:p>
            <a:pPr>
              <a:lnSpc>
                <a:spcPct val="150000"/>
              </a:lnSpc>
            </a:pPr>
            <a:endParaRPr lang="en-US" dirty="0">
              <a:solidFill>
                <a:srgbClr val="0070C0"/>
              </a:solidFill>
              <a:latin typeface="Arial Nova Cond" panose="020B0506020202020204" pitchFamily="34" charset="0"/>
            </a:endParaRPr>
          </a:p>
        </p:txBody>
      </p:sp>
      <p:sp>
        <p:nvSpPr>
          <p:cNvPr id="7" name="Graphic 1">
            <a:extLst>
              <a:ext uri="{FF2B5EF4-FFF2-40B4-BE49-F238E27FC236}">
                <a16:creationId xmlns:a16="http://schemas.microsoft.com/office/drawing/2014/main" id="{0736C619-A3F5-4164-A249-205EB2AF750C}"/>
              </a:ext>
            </a:extLst>
          </p:cNvPr>
          <p:cNvSpPr/>
          <p:nvPr/>
        </p:nvSpPr>
        <p:spPr>
          <a:xfrm rot="18971233">
            <a:off x="1076845" y="-178230"/>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3354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BABF115F-D630-44B0-AC0B-34D40E43E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394" y="2222643"/>
            <a:ext cx="9361649" cy="4161580"/>
          </a:xfrm>
          <a:prstGeom prst="rect">
            <a:avLst/>
          </a:prstGeom>
        </p:spPr>
      </p:pic>
      <p:sp>
        <p:nvSpPr>
          <p:cNvPr id="6" name="TextBox 5">
            <a:extLst>
              <a:ext uri="{FF2B5EF4-FFF2-40B4-BE49-F238E27FC236}">
                <a16:creationId xmlns:a16="http://schemas.microsoft.com/office/drawing/2014/main" id="{BF7F1E8E-B2EE-4571-BD9F-70771F37EE1E}"/>
              </a:ext>
            </a:extLst>
          </p:cNvPr>
          <p:cNvSpPr txBox="1"/>
          <p:nvPr/>
        </p:nvSpPr>
        <p:spPr>
          <a:xfrm>
            <a:off x="1944394" y="589472"/>
            <a:ext cx="9439870" cy="1610249"/>
          </a:xfrm>
          <a:prstGeom prst="rect">
            <a:avLst/>
          </a:prstGeom>
          <a:noFill/>
        </p:spPr>
        <p:txBody>
          <a:bodyPr wrap="square">
            <a:spAutoFit/>
          </a:bodyPr>
          <a:lstStyle/>
          <a:p>
            <a:r>
              <a:rPr lang="en-US" sz="2400" b="1" dirty="0">
                <a:latin typeface="Arial Nova Cond" panose="020B0506020202020204" pitchFamily="34" charset="0"/>
              </a:rPr>
              <a:t>Admin Dashboard</a:t>
            </a:r>
          </a:p>
          <a:p>
            <a:endParaRPr lang="en-US" sz="2400" dirty="0">
              <a:latin typeface="Arial Nova Cond" panose="020B0506020202020204" pitchFamily="34" charset="0"/>
            </a:endParaRPr>
          </a:p>
          <a:p>
            <a:pPr marL="0" marR="0">
              <a:lnSpc>
                <a:spcPct val="150000"/>
              </a:lnSpc>
              <a:spcBef>
                <a:spcPts val="0"/>
              </a:spcBef>
              <a:spcAft>
                <a:spcPts val="0"/>
              </a:spcAft>
            </a:pPr>
            <a:r>
              <a:rPr lang="en-US" dirty="0">
                <a:latin typeface="Times New Roman" panose="02020603050405020304" pitchFamily="18" charset="0"/>
                <a:ea typeface="Calibri" panose="020F0502020204030204" pitchFamily="34" charset="0"/>
                <a:cs typeface="Arial Unicode MS"/>
              </a:rPr>
              <a:t>Admin dashboard</a:t>
            </a:r>
            <a:r>
              <a:rPr lang="en-US" sz="1800" dirty="0">
                <a:effectLst/>
                <a:latin typeface="Times New Roman" panose="02020603050405020304" pitchFamily="18" charset="0"/>
                <a:ea typeface="Calibri" panose="020F0502020204030204" pitchFamily="34" charset="0"/>
                <a:cs typeface="Arial Unicode MS"/>
              </a:rPr>
              <a:t> is displaying the dynamic reports of the food mania app. </a:t>
            </a:r>
            <a:endParaRPr lang="en-US" sz="1800" dirty="0">
              <a:effectLst/>
              <a:latin typeface="Calibri" panose="020F0502020204030204" pitchFamily="34" charset="0"/>
              <a:ea typeface="Calibri" panose="020F0502020204030204" pitchFamily="34" charset="0"/>
              <a:cs typeface="Arial Unicode MS"/>
            </a:endParaRPr>
          </a:p>
          <a:p>
            <a:pPr>
              <a:lnSpc>
                <a:spcPct val="150000"/>
              </a:lnSpc>
            </a:pPr>
            <a:endParaRPr lang="en-US" dirty="0">
              <a:solidFill>
                <a:srgbClr val="0070C0"/>
              </a:solidFill>
              <a:latin typeface="Arial Nova Cond" panose="020B0506020202020204" pitchFamily="34" charset="0"/>
            </a:endParaRPr>
          </a:p>
        </p:txBody>
      </p:sp>
      <p:sp>
        <p:nvSpPr>
          <p:cNvPr id="7" name="Graphic 1">
            <a:extLst>
              <a:ext uri="{FF2B5EF4-FFF2-40B4-BE49-F238E27FC236}">
                <a16:creationId xmlns:a16="http://schemas.microsoft.com/office/drawing/2014/main" id="{F9B5A20B-199D-4579-A1C4-DFCB2F33A1E7}"/>
              </a:ext>
            </a:extLst>
          </p:cNvPr>
          <p:cNvSpPr/>
          <p:nvPr/>
        </p:nvSpPr>
        <p:spPr>
          <a:xfrm rot="18971233">
            <a:off x="1007485" y="-149748"/>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473600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D3419D5B-960E-4596-9DEB-877D2DF88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04" y="2165214"/>
            <a:ext cx="9467598" cy="4118403"/>
          </a:xfrm>
          <a:prstGeom prst="rect">
            <a:avLst/>
          </a:prstGeom>
        </p:spPr>
      </p:pic>
      <p:sp>
        <p:nvSpPr>
          <p:cNvPr id="6" name="TextBox 5">
            <a:extLst>
              <a:ext uri="{FF2B5EF4-FFF2-40B4-BE49-F238E27FC236}">
                <a16:creationId xmlns:a16="http://schemas.microsoft.com/office/drawing/2014/main" id="{A9D9A7A0-303A-4D6E-A03B-A62096F1FCB1}"/>
              </a:ext>
            </a:extLst>
          </p:cNvPr>
          <p:cNvSpPr txBox="1"/>
          <p:nvPr/>
        </p:nvSpPr>
        <p:spPr>
          <a:xfrm>
            <a:off x="1983504" y="735246"/>
            <a:ext cx="9439870" cy="1196353"/>
          </a:xfrm>
          <a:prstGeom prst="rect">
            <a:avLst/>
          </a:prstGeom>
          <a:noFill/>
        </p:spPr>
        <p:txBody>
          <a:bodyPr wrap="square">
            <a:spAutoFit/>
          </a:bodyPr>
          <a:lstStyle/>
          <a:p>
            <a:r>
              <a:rPr lang="en-US" sz="2400" b="1" dirty="0">
                <a:latin typeface="Arial Nova Cond" panose="020B0506020202020204" pitchFamily="34" charset="0"/>
              </a:rPr>
              <a:t>Manage Users</a:t>
            </a:r>
          </a:p>
          <a:p>
            <a:endParaRPr lang="en-US" sz="2400" dirty="0">
              <a:latin typeface="Arial Nova Cond" panose="020B0506020202020204" pitchFamily="34" charset="0"/>
            </a:endParaRPr>
          </a:p>
          <a:p>
            <a:pPr marL="0" marR="0">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rPr>
              <a:t>This report shows all the registered users in the system.</a:t>
            </a:r>
            <a:endParaRPr lang="en-US" dirty="0">
              <a:solidFill>
                <a:srgbClr val="0070C0"/>
              </a:solidFill>
              <a:latin typeface="Arial Nova Cond" panose="020B0506020202020204" pitchFamily="34" charset="0"/>
            </a:endParaRPr>
          </a:p>
        </p:txBody>
      </p:sp>
      <p:sp>
        <p:nvSpPr>
          <p:cNvPr id="7" name="Graphic 1">
            <a:extLst>
              <a:ext uri="{FF2B5EF4-FFF2-40B4-BE49-F238E27FC236}">
                <a16:creationId xmlns:a16="http://schemas.microsoft.com/office/drawing/2014/main" id="{3C30D43F-EC19-45FB-A559-D77A39E4D495}"/>
              </a:ext>
            </a:extLst>
          </p:cNvPr>
          <p:cNvSpPr/>
          <p:nvPr/>
        </p:nvSpPr>
        <p:spPr>
          <a:xfrm rot="18971233">
            <a:off x="1065500" y="-35043"/>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846584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9E7BC7EF-7838-44AD-8644-B0BC0099B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04" y="2252580"/>
            <a:ext cx="9363313" cy="3979407"/>
          </a:xfrm>
          <a:prstGeom prst="rect">
            <a:avLst/>
          </a:prstGeom>
        </p:spPr>
      </p:pic>
      <p:sp>
        <p:nvSpPr>
          <p:cNvPr id="6" name="TextBox 5">
            <a:extLst>
              <a:ext uri="{FF2B5EF4-FFF2-40B4-BE49-F238E27FC236}">
                <a16:creationId xmlns:a16="http://schemas.microsoft.com/office/drawing/2014/main" id="{C0BDB069-2621-483B-8C7D-E9E7B4CC46D5}"/>
              </a:ext>
            </a:extLst>
          </p:cNvPr>
          <p:cNvSpPr txBox="1"/>
          <p:nvPr/>
        </p:nvSpPr>
        <p:spPr>
          <a:xfrm>
            <a:off x="1945225" y="683645"/>
            <a:ext cx="9439870" cy="1611852"/>
          </a:xfrm>
          <a:prstGeom prst="rect">
            <a:avLst/>
          </a:prstGeom>
          <a:noFill/>
        </p:spPr>
        <p:txBody>
          <a:bodyPr wrap="square">
            <a:spAutoFit/>
          </a:bodyPr>
          <a:lstStyle/>
          <a:p>
            <a:r>
              <a:rPr lang="en-US" sz="2400" b="1" dirty="0">
                <a:latin typeface="Arial Nova Cond" panose="020B0506020202020204" pitchFamily="34" charset="0"/>
              </a:rPr>
              <a:t>Registered Users Within 7 Days</a:t>
            </a:r>
          </a:p>
          <a:p>
            <a:endParaRPr lang="en-US" sz="2400" dirty="0">
              <a:latin typeface="Arial Nova Cond" panose="020B0506020202020204" pitchFamily="34" charset="0"/>
            </a:endParaRPr>
          </a:p>
          <a:p>
            <a:pPr>
              <a:lnSpc>
                <a:spcPct val="150000"/>
              </a:lnSpc>
            </a:pPr>
            <a:r>
              <a:rPr lang="en-US" sz="1800" dirty="0">
                <a:effectLst/>
                <a:latin typeface="Times New Roman" panose="02020603050405020304" pitchFamily="18" charset="0"/>
                <a:ea typeface="Calibri" panose="020F0502020204030204" pitchFamily="34" charset="0"/>
                <a:cs typeface="Arial Unicode MS"/>
              </a:rPr>
              <a:t>This report shows registered users within last 7 days.</a:t>
            </a:r>
            <a:endParaRPr lang="en-US" sz="1800" dirty="0">
              <a:effectLst/>
              <a:latin typeface="Calibri" panose="020F0502020204030204" pitchFamily="34" charset="0"/>
              <a:ea typeface="Calibri" panose="020F0502020204030204" pitchFamily="34" charset="0"/>
              <a:cs typeface="Arial Unicode MS"/>
            </a:endParaRPr>
          </a:p>
          <a:p>
            <a:pPr marL="0" marR="0">
              <a:lnSpc>
                <a:spcPct val="150000"/>
              </a:lnSpc>
              <a:spcBef>
                <a:spcPts val="0"/>
              </a:spcBef>
              <a:spcAft>
                <a:spcPts val="0"/>
              </a:spcAft>
            </a:pPr>
            <a:endParaRPr lang="en-US" dirty="0">
              <a:solidFill>
                <a:srgbClr val="0070C0"/>
              </a:solidFill>
              <a:latin typeface="Arial Nova Cond" panose="020B0506020202020204" pitchFamily="34" charset="0"/>
            </a:endParaRPr>
          </a:p>
        </p:txBody>
      </p:sp>
      <p:sp>
        <p:nvSpPr>
          <p:cNvPr id="7" name="Graphic 1">
            <a:extLst>
              <a:ext uri="{FF2B5EF4-FFF2-40B4-BE49-F238E27FC236}">
                <a16:creationId xmlns:a16="http://schemas.microsoft.com/office/drawing/2014/main" id="{A03C0E16-4DEC-48E4-BB65-38383B7B50EB}"/>
              </a:ext>
            </a:extLst>
          </p:cNvPr>
          <p:cNvSpPr/>
          <p:nvPr/>
        </p:nvSpPr>
        <p:spPr>
          <a:xfrm rot="18971233">
            <a:off x="1046410" y="-88050"/>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39889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 table&#10;&#10;Description automatically generated">
            <a:extLst>
              <a:ext uri="{FF2B5EF4-FFF2-40B4-BE49-F238E27FC236}">
                <a16:creationId xmlns:a16="http://schemas.microsoft.com/office/drawing/2014/main" id="{161A10AC-277A-4EDE-8171-97E8A16EB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04" y="2108136"/>
            <a:ext cx="9622342" cy="4185717"/>
          </a:xfrm>
          <a:prstGeom prst="rect">
            <a:avLst/>
          </a:prstGeom>
        </p:spPr>
      </p:pic>
      <p:sp>
        <p:nvSpPr>
          <p:cNvPr id="6" name="TextBox 5">
            <a:extLst>
              <a:ext uri="{FF2B5EF4-FFF2-40B4-BE49-F238E27FC236}">
                <a16:creationId xmlns:a16="http://schemas.microsoft.com/office/drawing/2014/main" id="{E091E9E6-B0F2-426C-9C11-150122BC82D9}"/>
              </a:ext>
            </a:extLst>
          </p:cNvPr>
          <p:cNvSpPr txBox="1"/>
          <p:nvPr/>
        </p:nvSpPr>
        <p:spPr>
          <a:xfrm>
            <a:off x="1945225" y="683645"/>
            <a:ext cx="9439870" cy="1611852"/>
          </a:xfrm>
          <a:prstGeom prst="rect">
            <a:avLst/>
          </a:prstGeom>
          <a:noFill/>
        </p:spPr>
        <p:txBody>
          <a:bodyPr wrap="square">
            <a:spAutoFit/>
          </a:bodyPr>
          <a:lstStyle/>
          <a:p>
            <a:r>
              <a:rPr lang="en-US" sz="2400" b="1" dirty="0">
                <a:latin typeface="Arial Nova Cond" panose="020B0506020202020204" pitchFamily="34" charset="0"/>
              </a:rPr>
              <a:t>Registered Users Within 30 Days</a:t>
            </a:r>
          </a:p>
          <a:p>
            <a:endParaRPr lang="en-US" sz="2400" dirty="0">
              <a:latin typeface="Arial Nova Cond" panose="020B0506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Unicode MS"/>
              </a:rPr>
              <a:t>This report shows registered users within 30 days.</a:t>
            </a:r>
            <a:endParaRPr lang="en-US" sz="1800" dirty="0">
              <a:effectLst/>
              <a:latin typeface="Calibri" panose="020F0502020204030204" pitchFamily="34" charset="0"/>
              <a:ea typeface="Calibri" panose="020F0502020204030204" pitchFamily="34" charset="0"/>
              <a:cs typeface="Arial Unicode MS"/>
            </a:endParaRPr>
          </a:p>
          <a:p>
            <a:pPr marL="0" marR="0">
              <a:lnSpc>
                <a:spcPct val="150000"/>
              </a:lnSpc>
              <a:spcBef>
                <a:spcPts val="0"/>
              </a:spcBef>
              <a:spcAft>
                <a:spcPts val="0"/>
              </a:spcAft>
            </a:pPr>
            <a:endParaRPr lang="en-US" dirty="0">
              <a:solidFill>
                <a:srgbClr val="0070C0"/>
              </a:solidFill>
              <a:latin typeface="Arial Nova Cond" panose="020B0506020202020204" pitchFamily="34" charset="0"/>
            </a:endParaRPr>
          </a:p>
        </p:txBody>
      </p:sp>
      <p:sp>
        <p:nvSpPr>
          <p:cNvPr id="7" name="Graphic 1">
            <a:extLst>
              <a:ext uri="{FF2B5EF4-FFF2-40B4-BE49-F238E27FC236}">
                <a16:creationId xmlns:a16="http://schemas.microsoft.com/office/drawing/2014/main" id="{4E77EDB4-E14D-410C-996E-772D59031046}"/>
              </a:ext>
            </a:extLst>
          </p:cNvPr>
          <p:cNvSpPr/>
          <p:nvPr/>
        </p:nvSpPr>
        <p:spPr>
          <a:xfrm rot="18971233">
            <a:off x="1012492" y="-141059"/>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54902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CF7C89EC-CB41-4621-9924-C53A4D04B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04" y="2102490"/>
            <a:ext cx="9552004" cy="4202881"/>
          </a:xfrm>
          <a:prstGeom prst="rect">
            <a:avLst/>
          </a:prstGeom>
        </p:spPr>
      </p:pic>
      <p:sp>
        <p:nvSpPr>
          <p:cNvPr id="6" name="TextBox 5">
            <a:extLst>
              <a:ext uri="{FF2B5EF4-FFF2-40B4-BE49-F238E27FC236}">
                <a16:creationId xmlns:a16="http://schemas.microsoft.com/office/drawing/2014/main" id="{B40AA9BE-07AD-40B4-9405-0105D30F364A}"/>
              </a:ext>
            </a:extLst>
          </p:cNvPr>
          <p:cNvSpPr txBox="1"/>
          <p:nvPr/>
        </p:nvSpPr>
        <p:spPr>
          <a:xfrm>
            <a:off x="1945225" y="683645"/>
            <a:ext cx="9439870" cy="1611852"/>
          </a:xfrm>
          <a:prstGeom prst="rect">
            <a:avLst/>
          </a:prstGeom>
          <a:noFill/>
        </p:spPr>
        <p:txBody>
          <a:bodyPr wrap="square">
            <a:spAutoFit/>
          </a:bodyPr>
          <a:lstStyle/>
          <a:p>
            <a:r>
              <a:rPr lang="en-US" sz="2400" b="1" dirty="0">
                <a:latin typeface="Arial Nova Cond" panose="020B0506020202020204" pitchFamily="34" charset="0"/>
              </a:rPr>
              <a:t>User Profile Details</a:t>
            </a:r>
          </a:p>
          <a:p>
            <a:endParaRPr lang="en-US" sz="2400" dirty="0">
              <a:latin typeface="Arial Nova Cond" panose="020B050602020202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This report shows all user profile details.</a:t>
            </a: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cs typeface="Arial Unicode MS"/>
              </a:rPr>
              <a:t>.</a:t>
            </a:r>
            <a:endParaRPr lang="en-US" sz="1800" dirty="0">
              <a:effectLst/>
              <a:latin typeface="Calibri" panose="020F0502020204030204" pitchFamily="34" charset="0"/>
              <a:ea typeface="Calibri" panose="020F0502020204030204" pitchFamily="34" charset="0"/>
              <a:cs typeface="Arial Unicode MS"/>
            </a:endParaRPr>
          </a:p>
          <a:p>
            <a:pPr marL="0" marR="0">
              <a:lnSpc>
                <a:spcPct val="150000"/>
              </a:lnSpc>
              <a:spcBef>
                <a:spcPts val="0"/>
              </a:spcBef>
              <a:spcAft>
                <a:spcPts val="0"/>
              </a:spcAft>
            </a:pPr>
            <a:endParaRPr lang="en-US" dirty="0">
              <a:solidFill>
                <a:srgbClr val="0070C0"/>
              </a:solidFill>
              <a:latin typeface="Arial Nova Cond" panose="020B0506020202020204" pitchFamily="34" charset="0"/>
            </a:endParaRPr>
          </a:p>
        </p:txBody>
      </p:sp>
      <p:sp>
        <p:nvSpPr>
          <p:cNvPr id="7" name="Graphic 1">
            <a:extLst>
              <a:ext uri="{FF2B5EF4-FFF2-40B4-BE49-F238E27FC236}">
                <a16:creationId xmlns:a16="http://schemas.microsoft.com/office/drawing/2014/main" id="{6FE47CB0-7DED-4081-B577-3E9F3496C389}"/>
              </a:ext>
            </a:extLst>
          </p:cNvPr>
          <p:cNvSpPr/>
          <p:nvPr/>
        </p:nvSpPr>
        <p:spPr>
          <a:xfrm rot="18971233">
            <a:off x="1012492" y="-101303"/>
            <a:ext cx="1105210" cy="1021490"/>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rgbClr val="EEC1D9"/>
          </a:solidFill>
          <a:ln w="423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174996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F281AA86-5A3C-4A5D-8B75-C6034869CC93}"/>
              </a:ext>
            </a:extLst>
          </p:cNvPr>
          <p:cNvPicPr>
            <a:picLocks noChangeAspect="1"/>
          </p:cNvPicPr>
          <p:nvPr/>
        </p:nvPicPr>
        <p:blipFill rotWithShape="1">
          <a:blip r:embed="rId2">
            <a:extLst>
              <a:ext uri="{28A0092B-C50C-407E-A947-70E740481C1C}">
                <a14:useLocalDpi xmlns:a14="http://schemas.microsoft.com/office/drawing/2010/main" val="0"/>
              </a:ext>
            </a:extLst>
          </a:blip>
          <a:srcRect t="8233" r="-1" b="-1"/>
          <a:stretch/>
        </p:blipFill>
        <p:spPr>
          <a:xfrm rot="5400000" flipH="1">
            <a:off x="9277485" y="640554"/>
            <a:ext cx="3559385" cy="2278277"/>
          </a:xfrm>
          <a:prstGeom prst="rect">
            <a:avLst/>
          </a:prstGeom>
        </p:spPr>
      </p:pic>
      <p:sp>
        <p:nvSpPr>
          <p:cNvPr id="5" name="Title 1">
            <a:extLst>
              <a:ext uri="{FF2B5EF4-FFF2-40B4-BE49-F238E27FC236}">
                <a16:creationId xmlns:a16="http://schemas.microsoft.com/office/drawing/2014/main" id="{73B5E958-A865-4401-ACD9-0AD366FB3306}"/>
              </a:ext>
            </a:extLst>
          </p:cNvPr>
          <p:cNvSpPr txBox="1">
            <a:spLocks/>
          </p:cNvSpPr>
          <p:nvPr/>
        </p:nvSpPr>
        <p:spPr>
          <a:xfrm>
            <a:off x="553595" y="619199"/>
            <a:ext cx="9586943" cy="6346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sz="4100" dirty="0">
                <a:solidFill>
                  <a:schemeClr val="bg2">
                    <a:lumMod val="50000"/>
                  </a:schemeClr>
                </a:solidFill>
                <a:latin typeface="Amasis MT Pro Black" panose="02040A04050005020304" pitchFamily="18" charset="0"/>
              </a:rPr>
              <a:t>	</a:t>
            </a:r>
            <a:r>
              <a:rPr lang="en-US" altLang="ko-KR" sz="4100" spc="620" dirty="0">
                <a:solidFill>
                  <a:schemeClr val="bg2">
                    <a:lumMod val="50000"/>
                  </a:schemeClr>
                </a:solidFill>
                <a:latin typeface="Amasis MT Pro Black" panose="02040A04050005020304" pitchFamily="18" charset="0"/>
              </a:rPr>
              <a:t>Implementation Plan </a:t>
            </a:r>
            <a:r>
              <a:rPr lang="en-US" altLang="ko-KR" sz="4100" dirty="0">
                <a:solidFill>
                  <a:schemeClr val="bg2">
                    <a:lumMod val="50000"/>
                  </a:schemeClr>
                </a:solidFill>
                <a:latin typeface="Amasis MT Pro Black" panose="02040A04050005020304" pitchFamily="18" charset="0"/>
              </a:rPr>
              <a:t> </a:t>
            </a:r>
          </a:p>
        </p:txBody>
      </p:sp>
      <p:pic>
        <p:nvPicPr>
          <p:cNvPr id="3" name="Picture 2" descr="Diagram&#10;&#10;Description automatically generated with medium confidence">
            <a:extLst>
              <a:ext uri="{FF2B5EF4-FFF2-40B4-BE49-F238E27FC236}">
                <a16:creationId xmlns:a16="http://schemas.microsoft.com/office/drawing/2014/main" id="{C8643551-1216-46F3-8F87-654291D6A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424" y="1478977"/>
            <a:ext cx="9303151" cy="5251256"/>
          </a:xfrm>
          <a:prstGeom prst="rect">
            <a:avLst/>
          </a:prstGeom>
        </p:spPr>
      </p:pic>
    </p:spTree>
    <p:extLst>
      <p:ext uri="{BB962C8B-B14F-4D97-AF65-F5344CB8AC3E}">
        <p14:creationId xmlns:p14="http://schemas.microsoft.com/office/powerpoint/2010/main" val="381878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group of cupcakes with frosting and sprinkles&#10;&#10;Description automatically generated with medium confidence">
            <a:extLst>
              <a:ext uri="{FF2B5EF4-FFF2-40B4-BE49-F238E27FC236}">
                <a16:creationId xmlns:a16="http://schemas.microsoft.com/office/drawing/2014/main" id="{8CE8F9AD-B448-4AEF-A61A-FBAB5B2DD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720" y="4143856"/>
            <a:ext cx="2942001" cy="2471281"/>
          </a:xfrm>
          <a:prstGeom prst="rect">
            <a:avLst/>
          </a:prstGeom>
        </p:spPr>
      </p:pic>
      <p:sp>
        <p:nvSpPr>
          <p:cNvPr id="25" name="Title 1">
            <a:extLst>
              <a:ext uri="{FF2B5EF4-FFF2-40B4-BE49-F238E27FC236}">
                <a16:creationId xmlns:a16="http://schemas.microsoft.com/office/drawing/2014/main" id="{2029101C-45DC-4FB0-835C-B071C09241EB}"/>
              </a:ext>
            </a:extLst>
          </p:cNvPr>
          <p:cNvSpPr txBox="1">
            <a:spLocks/>
          </p:cNvSpPr>
          <p:nvPr/>
        </p:nvSpPr>
        <p:spPr>
          <a:xfrm>
            <a:off x="282288" y="744759"/>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dirty="0">
                <a:solidFill>
                  <a:schemeClr val="bg2">
                    <a:lumMod val="50000"/>
                  </a:schemeClr>
                </a:solidFill>
                <a:latin typeface="Amasis MT Pro Black" panose="02040A04050005020304" pitchFamily="18" charset="0"/>
              </a:rPr>
              <a:t>	</a:t>
            </a:r>
            <a:r>
              <a:rPr lang="en-US" altLang="ko-KR" spc="620" dirty="0">
                <a:solidFill>
                  <a:schemeClr val="bg2">
                    <a:lumMod val="50000"/>
                  </a:schemeClr>
                </a:solidFill>
                <a:latin typeface="Amasis MT Pro Black" panose="02040A04050005020304" pitchFamily="18" charset="0"/>
              </a:rPr>
              <a:t>Conclusion </a:t>
            </a:r>
            <a:r>
              <a:rPr lang="en-US" altLang="ko-KR" dirty="0">
                <a:solidFill>
                  <a:schemeClr val="bg2">
                    <a:lumMod val="50000"/>
                  </a:schemeClr>
                </a:solidFill>
                <a:latin typeface="Amasis MT Pro Black" panose="02040A04050005020304" pitchFamily="18" charset="0"/>
              </a:rPr>
              <a:t> </a:t>
            </a:r>
          </a:p>
        </p:txBody>
      </p:sp>
      <p:sp>
        <p:nvSpPr>
          <p:cNvPr id="26" name="TextBox 25">
            <a:extLst>
              <a:ext uri="{FF2B5EF4-FFF2-40B4-BE49-F238E27FC236}">
                <a16:creationId xmlns:a16="http://schemas.microsoft.com/office/drawing/2014/main" id="{DDAC15DA-58B1-403C-A230-25FF6982A507}"/>
              </a:ext>
            </a:extLst>
          </p:cNvPr>
          <p:cNvSpPr txBox="1"/>
          <p:nvPr/>
        </p:nvSpPr>
        <p:spPr>
          <a:xfrm>
            <a:off x="1174750" y="1513523"/>
            <a:ext cx="10540205" cy="3015762"/>
          </a:xfrm>
          <a:prstGeom prst="rect">
            <a:avLst/>
          </a:prstGeom>
          <a:noFill/>
        </p:spPr>
        <p:txBody>
          <a:bodyPr wrap="square">
            <a:spAutoFit/>
          </a:bodyPr>
          <a:lstStyle/>
          <a:p>
            <a:pPr marL="285750" marR="0" indent="-285750">
              <a:lnSpc>
                <a:spcPct val="150000"/>
              </a:lnSpc>
              <a:spcBef>
                <a:spcPts val="0"/>
              </a:spcBef>
              <a:spcAft>
                <a:spcPts val="800"/>
              </a:spcAft>
              <a:buFont typeface="Wingdings" panose="05000000000000000000" pitchFamily="2" charset="2"/>
              <a:buChar char="§"/>
            </a:pPr>
            <a:r>
              <a:rPr lang="en-US" dirty="0">
                <a:effectLst/>
                <a:latin typeface="Arial Nova Cond" panose="020B0506020202020204" pitchFamily="34" charset="0"/>
                <a:ea typeface="Calibri" panose="020F0502020204030204" pitchFamily="34" charset="0"/>
                <a:cs typeface="Arial Unicode MS"/>
              </a:rPr>
              <a:t>This system has been developed to be user-friendly. As mentioned in the introduction, we are trying to fulfill the lack of a social platform that provides all buying, selling, hiring, sharing food related things in one place. For that, we have developed a food-based social media app called “</a:t>
            </a:r>
            <a:r>
              <a:rPr lang="en-US" b="1" dirty="0">
                <a:effectLst/>
                <a:latin typeface="Arial Nova Cond" panose="020B0506020202020204" pitchFamily="34" charset="0"/>
                <a:ea typeface="Calibri" panose="020F0502020204030204" pitchFamily="34" charset="0"/>
                <a:cs typeface="Arial Unicode MS"/>
              </a:rPr>
              <a:t>Food Mania</a:t>
            </a:r>
            <a:r>
              <a:rPr lang="en-US" dirty="0">
                <a:effectLst/>
                <a:latin typeface="Arial Nova Cond" panose="020B0506020202020204" pitchFamily="34" charset="0"/>
                <a:ea typeface="Calibri" panose="020F0502020204030204" pitchFamily="34" charset="0"/>
                <a:cs typeface="Arial Unicode MS"/>
              </a:rPr>
              <a:t>”. </a:t>
            </a:r>
          </a:p>
          <a:p>
            <a:pPr marL="285750" marR="0" indent="-285750">
              <a:spcBef>
                <a:spcPts val="0"/>
              </a:spcBef>
              <a:spcAft>
                <a:spcPts val="800"/>
              </a:spcAft>
              <a:buFont typeface="Wingdings" panose="05000000000000000000" pitchFamily="2" charset="2"/>
              <a:buChar char="§"/>
            </a:pPr>
            <a:endParaRPr lang="en-US" dirty="0">
              <a:effectLst/>
              <a:latin typeface="Arial Nova Cond" panose="020B0506020202020204" pitchFamily="34" charset="0"/>
              <a:ea typeface="Calibri" panose="020F0502020204030204" pitchFamily="34" charset="0"/>
              <a:cs typeface="Arial Unicode MS"/>
            </a:endParaRPr>
          </a:p>
          <a:p>
            <a:pPr marL="285750" marR="0" indent="-285750">
              <a:lnSpc>
                <a:spcPct val="150000"/>
              </a:lnSpc>
              <a:spcBef>
                <a:spcPts val="0"/>
              </a:spcBef>
              <a:spcAft>
                <a:spcPts val="800"/>
              </a:spcAft>
              <a:buFont typeface="Wingdings" panose="05000000000000000000" pitchFamily="2" charset="2"/>
              <a:buChar char="§"/>
            </a:pPr>
            <a:r>
              <a:rPr lang="en-US" dirty="0">
                <a:effectLst/>
                <a:latin typeface="Arial Nova Cond" panose="020B0506020202020204" pitchFamily="34" charset="0"/>
                <a:ea typeface="Calibri" panose="020F0502020204030204" pitchFamily="34" charset="0"/>
                <a:cs typeface="Arial Unicode MS"/>
              </a:rPr>
              <a:t>Users can create their own accounts and share food recipes, perform businesses activities (Restaurants, cake bakers, etc.), share photos, stories, videos, conduct classes and learning sessions via our video streaming feature and sell their cooking skills with their friends and followers, you care about.</a:t>
            </a:r>
          </a:p>
        </p:txBody>
      </p:sp>
      <p:sp>
        <p:nvSpPr>
          <p:cNvPr id="6" name="TextBox 5">
            <a:extLst>
              <a:ext uri="{FF2B5EF4-FFF2-40B4-BE49-F238E27FC236}">
                <a16:creationId xmlns:a16="http://schemas.microsoft.com/office/drawing/2014/main" id="{70FCBA80-4042-45B0-AE7D-9A2FE896A3A0}"/>
              </a:ext>
            </a:extLst>
          </p:cNvPr>
          <p:cNvSpPr txBox="1"/>
          <p:nvPr/>
        </p:nvSpPr>
        <p:spPr>
          <a:xfrm>
            <a:off x="1201254" y="4812983"/>
            <a:ext cx="8101772" cy="1615827"/>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effectLst/>
                <a:latin typeface="Arial Nova Cond" panose="020B0506020202020204" pitchFamily="34" charset="0"/>
                <a:ea typeface="Calibri" panose="020F0502020204030204" pitchFamily="34" charset="0"/>
                <a:cs typeface="Arial Unicode MS"/>
              </a:rPr>
              <a:t>This Application is full secured about your personal details because it will handle by an admin panel. The admin panel ensures the customers’ privacy policies. Plus, they maintain the reports of the system to be able to keep real-time supervision. </a:t>
            </a:r>
          </a:p>
          <a:p>
            <a:endParaRPr lang="en-US" dirty="0"/>
          </a:p>
        </p:txBody>
      </p:sp>
      <p:grpSp>
        <p:nvGrpSpPr>
          <p:cNvPr id="28" name="Group 27">
            <a:extLst>
              <a:ext uri="{FF2B5EF4-FFF2-40B4-BE49-F238E27FC236}">
                <a16:creationId xmlns:a16="http://schemas.microsoft.com/office/drawing/2014/main" id="{37835D95-634A-42D2-A157-0025D6BE268C}"/>
              </a:ext>
            </a:extLst>
          </p:cNvPr>
          <p:cNvGrpSpPr/>
          <p:nvPr/>
        </p:nvGrpSpPr>
        <p:grpSpPr>
          <a:xfrm>
            <a:off x="0" y="-815192"/>
            <a:ext cx="1960271" cy="1484465"/>
            <a:chOff x="5327019" y="1709568"/>
            <a:chExt cx="2893768" cy="1990456"/>
          </a:xfrm>
        </p:grpSpPr>
        <p:sp>
          <p:nvSpPr>
            <p:cNvPr id="29" name="Freeform: Shape 28">
              <a:extLst>
                <a:ext uri="{FF2B5EF4-FFF2-40B4-BE49-F238E27FC236}">
                  <a16:creationId xmlns:a16="http://schemas.microsoft.com/office/drawing/2014/main" id="{D4D40773-1386-4359-BC4B-CC6EB82C9AD3}"/>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rgbClr val="EEC1D9"/>
            </a:solidFill>
            <a:ln w="9525" cap="flat">
              <a:noFill/>
              <a:prstDash val="solid"/>
              <a:miter/>
            </a:ln>
          </p:spPr>
          <p:txBody>
            <a:bodyPr wrap="square" rtlCol="0" anchor="ctr">
              <a:noAutofit/>
            </a:bodyPr>
            <a:lstStyle/>
            <a:p>
              <a:endParaRPr lang="en-US" dirty="0"/>
            </a:p>
          </p:txBody>
        </p:sp>
        <p:sp>
          <p:nvSpPr>
            <p:cNvPr id="30" name="Freeform: Shape 29">
              <a:extLst>
                <a:ext uri="{FF2B5EF4-FFF2-40B4-BE49-F238E27FC236}">
                  <a16:creationId xmlns:a16="http://schemas.microsoft.com/office/drawing/2014/main" id="{011F1E5C-82CC-45A5-8967-D13539F98808}"/>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Tree>
    <p:extLst>
      <p:ext uri="{BB962C8B-B14F-4D97-AF65-F5344CB8AC3E}">
        <p14:creationId xmlns:p14="http://schemas.microsoft.com/office/powerpoint/2010/main" val="288581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a:extLst>
              <a:ext uri="{FF2B5EF4-FFF2-40B4-BE49-F238E27FC236}">
                <a16:creationId xmlns:a16="http://schemas.microsoft.com/office/drawing/2014/main" id="{B030F607-5141-4D85-835E-B603C1B0EC57}"/>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a:extLst>
              <a:ext uri="{FF2B5EF4-FFF2-40B4-BE49-F238E27FC236}">
                <a16:creationId xmlns:a16="http://schemas.microsoft.com/office/drawing/2014/main" id="{766A4824-C2B5-4DE7-9D20-B5B96CEEC676}"/>
              </a:ext>
            </a:extLst>
          </p:cNvPr>
          <p:cNvSpPr/>
          <p:nvPr/>
        </p:nvSpPr>
        <p:spPr>
          <a:xfrm>
            <a:off x="0" y="4371975"/>
            <a:ext cx="12191852" cy="2486024"/>
          </a:xfrm>
          <a:prstGeom prst="rect">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11890A1C-3EF2-4A71-B080-5425A8A39906}"/>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33006F-9E85-49B1-9543-7807AD385C8D}"/>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a:extLst>
              <a:ext uri="{FF2B5EF4-FFF2-40B4-BE49-F238E27FC236}">
                <a16:creationId xmlns:a16="http://schemas.microsoft.com/office/drawing/2014/main" id="{288A094A-5DC6-4D04-813B-D0198039EDE6}"/>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a:extLst>
              <a:ext uri="{FF2B5EF4-FFF2-40B4-BE49-F238E27FC236}">
                <a16:creationId xmlns:a16="http://schemas.microsoft.com/office/drawing/2014/main" id="{B8A0CAA7-AF68-4782-9D2C-C75609AF5131}"/>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a:extLst>
              <a:ext uri="{FF2B5EF4-FFF2-40B4-BE49-F238E27FC236}">
                <a16:creationId xmlns:a16="http://schemas.microsoft.com/office/drawing/2014/main" id="{64F4F042-E481-4884-88C2-4952BE65B8E3}"/>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DECFF2A7-7812-4E9C-BA72-44B3AD4EE1F5}"/>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DE7A35EA-EF9C-44D9-918C-70FC6F6D579D}"/>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a:extLst>
                <a:ext uri="{FF2B5EF4-FFF2-40B4-BE49-F238E27FC236}">
                  <a16:creationId xmlns:a16="http://schemas.microsoft.com/office/drawing/2014/main" id="{0666919C-48ED-4B2F-8D01-BC0EFE1820D7}"/>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9124B25-8476-49AA-AFBC-EEA3B4EAEF3A}"/>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65FBB22-A565-4CD9-9C87-5F0A0172A152}"/>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a:extLst>
                <a:ext uri="{FF2B5EF4-FFF2-40B4-BE49-F238E27FC236}">
                  <a16:creationId xmlns:a16="http://schemas.microsoft.com/office/drawing/2014/main" id="{AFDE863B-04D9-4C19-AA3D-9E29BA759AD1}"/>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E9A113B-7657-4EA0-95DF-2F21094C502D}"/>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7135A295-62E0-4B8F-84E0-A073CE301546}"/>
              </a:ext>
            </a:extLst>
          </p:cNvPr>
          <p:cNvSpPr/>
          <p:nvPr/>
        </p:nvSpPr>
        <p:spPr>
          <a:xfrm rot="21089948">
            <a:off x="9805744" y="2537459"/>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rgbClr val="DFE6BC">
              <a:alpha val="5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D6E169-F8D2-4127-B6DB-2D06CBC7BEF7}"/>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C71EBC-DB55-4D58-BEF3-F76E0C1145B9}"/>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E11B921-F9E0-4E9D-AEED-D3B14AEA7674}"/>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rgbClr val="DFE6BC">
              <a:alpha val="5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97D9709-1409-4BA6-8E1C-18884BFDAC41}"/>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rgbClr val="DFE6BC">
              <a:alpha val="49804"/>
            </a:srgbClr>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90007FC-01ED-4247-AE04-AA4FC0155640}"/>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a:extLst>
              <a:ext uri="{FF2B5EF4-FFF2-40B4-BE49-F238E27FC236}">
                <a16:creationId xmlns:a16="http://schemas.microsoft.com/office/drawing/2014/main" id="{003DCB9F-8C82-4538-A9CE-B9082232C39C}"/>
              </a:ext>
            </a:extLst>
          </p:cNvPr>
          <p:cNvGrpSpPr/>
          <p:nvPr/>
        </p:nvGrpSpPr>
        <p:grpSpPr>
          <a:xfrm>
            <a:off x="0" y="291908"/>
            <a:ext cx="12184393" cy="3801878"/>
            <a:chOff x="0" y="2854133"/>
            <a:chExt cx="12184393" cy="3801878"/>
          </a:xfrm>
        </p:grpSpPr>
        <p:sp>
          <p:nvSpPr>
            <p:cNvPr id="18" name="Freeform: Shape 17">
              <a:extLst>
                <a:ext uri="{FF2B5EF4-FFF2-40B4-BE49-F238E27FC236}">
                  <a16:creationId xmlns:a16="http://schemas.microsoft.com/office/drawing/2014/main" id="{3D6763D9-5F97-4FA4-84F2-BD8054F8259E}"/>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4D79BD6-7618-47B9-A5FB-9C79D6CE1421}"/>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40FABF-EC6D-4427-A382-ABAC23671CBC}"/>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10B37CFA-1358-4554-9B13-1028155D96A6}"/>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rgbClr val="DFE6BC">
              <a:alpha val="5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A7C1A3-B0EC-4628-B7E5-49E45F639ADE}"/>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4B71338-6993-4ED7-9580-B6BD69D199AD}"/>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1" name="Text Placeholder 70">
            <a:extLst>
              <a:ext uri="{FF2B5EF4-FFF2-40B4-BE49-F238E27FC236}">
                <a16:creationId xmlns:a16="http://schemas.microsoft.com/office/drawing/2014/main" id="{F22A5FB1-81A5-44D0-B011-D7CC62E70751}"/>
              </a:ext>
            </a:extLst>
          </p:cNvPr>
          <p:cNvSpPr>
            <a:spLocks noGrp="1"/>
          </p:cNvSpPr>
          <p:nvPr>
            <p:ph type="body" sz="quarter" idx="4294967295"/>
          </p:nvPr>
        </p:nvSpPr>
        <p:spPr>
          <a:xfrm>
            <a:off x="-2157656" y="4951186"/>
            <a:ext cx="12192000" cy="432048"/>
          </a:xfrm>
          <a:prstGeom prst="rect">
            <a:avLst/>
          </a:prstGeom>
        </p:spPr>
        <p:txBody>
          <a:bodyPr/>
          <a:lstStyle/>
          <a:p>
            <a:pPr marL="0" indent="0" algn="ctr">
              <a:buNone/>
            </a:pPr>
            <a:r>
              <a:rPr lang="en-US" altLang="ko-KR" sz="6600" b="1" dirty="0">
                <a:solidFill>
                  <a:schemeClr val="bg1"/>
                </a:solidFill>
                <a:latin typeface="Amasis MT Pro Black" panose="02040A04050005020304" pitchFamily="18" charset="0"/>
              </a:rPr>
              <a:t>Thank  You !</a:t>
            </a:r>
            <a:endParaRPr lang="ko-KR" altLang="en-US" sz="6600" b="1" dirty="0">
              <a:solidFill>
                <a:schemeClr val="bg1"/>
              </a:solidFill>
              <a:latin typeface="Amasis MT Pro Black" panose="02040A04050005020304" pitchFamily="18" charset="0"/>
            </a:endParaRPr>
          </a:p>
        </p:txBody>
      </p:sp>
      <p:sp>
        <p:nvSpPr>
          <p:cNvPr id="2" name="TextBox 1">
            <a:extLst>
              <a:ext uri="{FF2B5EF4-FFF2-40B4-BE49-F238E27FC236}">
                <a16:creationId xmlns:a16="http://schemas.microsoft.com/office/drawing/2014/main" id="{4129BB31-FDA1-4B22-9ADC-9F8488A863F9}"/>
              </a:ext>
            </a:extLst>
          </p:cNvPr>
          <p:cNvSpPr txBox="1"/>
          <p:nvPr/>
        </p:nvSpPr>
        <p:spPr>
          <a:xfrm>
            <a:off x="7187542" y="4494212"/>
            <a:ext cx="5143543" cy="1980029"/>
          </a:xfrm>
          <a:prstGeom prst="rect">
            <a:avLst/>
          </a:prstGeom>
          <a:noFill/>
        </p:spPr>
        <p:txBody>
          <a:bodyPr wrap="square" rtlCol="0">
            <a:spAutoFit/>
          </a:bodyPr>
          <a:lstStyle/>
          <a:p>
            <a:endParaRPr lang="en-US" dirty="0"/>
          </a:p>
          <a:p>
            <a:pPr>
              <a:lnSpc>
                <a:spcPct val="150000"/>
              </a:lnSpc>
            </a:pPr>
            <a:r>
              <a:rPr lang="en-US" b="1" dirty="0">
                <a:latin typeface="Arial Nova Cond" panose="020B0506020202020204" pitchFamily="34" charset="0"/>
              </a:rPr>
              <a:t>A.D.M.L. Aluthge		COHDSE201F - 011</a:t>
            </a:r>
          </a:p>
          <a:p>
            <a:pPr>
              <a:lnSpc>
                <a:spcPct val="150000"/>
              </a:lnSpc>
            </a:pPr>
            <a:r>
              <a:rPr lang="en-US" b="1" dirty="0">
                <a:latin typeface="Arial Nova Cond" panose="020B0506020202020204" pitchFamily="34" charset="0"/>
              </a:rPr>
              <a:t>H.P.K.G. Pathirana		COHDSE201F - 040</a:t>
            </a:r>
          </a:p>
          <a:p>
            <a:pPr>
              <a:lnSpc>
                <a:spcPct val="150000"/>
              </a:lnSpc>
            </a:pPr>
            <a:r>
              <a:rPr lang="en-US" b="1" dirty="0">
                <a:latin typeface="Arial Nova Cond" panose="020B0506020202020204" pitchFamily="34" charset="0"/>
              </a:rPr>
              <a:t>Y.D. Ranasinghe		COHDSE201F - 041</a:t>
            </a:r>
          </a:p>
          <a:p>
            <a:pPr>
              <a:lnSpc>
                <a:spcPct val="150000"/>
              </a:lnSpc>
            </a:pPr>
            <a:r>
              <a:rPr lang="en-US" b="1" dirty="0">
                <a:latin typeface="Arial Nova Cond" panose="020B0506020202020204" pitchFamily="34" charset="0"/>
              </a:rPr>
              <a:t>V.T. Mohotti		COHDSE201F - 042</a:t>
            </a:r>
          </a:p>
        </p:txBody>
      </p:sp>
    </p:spTree>
    <p:extLst>
      <p:ext uri="{BB962C8B-B14F-4D97-AF65-F5344CB8AC3E}">
        <p14:creationId xmlns:p14="http://schemas.microsoft.com/office/powerpoint/2010/main" val="2783607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6500509-03FD-4037-BC19-0A41E389E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531847" y="-19189"/>
            <a:ext cx="4689371" cy="3112754"/>
          </a:xfrm>
          <a:prstGeom prst="rect">
            <a:avLst/>
          </a:prstGeom>
        </p:spPr>
      </p:pic>
      <p:pic>
        <p:nvPicPr>
          <p:cNvPr id="21" name="Google Shape;3191;p67">
            <a:extLst>
              <a:ext uri="{FF2B5EF4-FFF2-40B4-BE49-F238E27FC236}">
                <a16:creationId xmlns:a16="http://schemas.microsoft.com/office/drawing/2014/main" id="{96BFB2FA-A24D-4DC2-A56D-52B745A2A10B}"/>
              </a:ext>
            </a:extLst>
          </p:cNvPr>
          <p:cNvPicPr preferRelativeResize="0"/>
          <p:nvPr/>
        </p:nvPicPr>
        <p:blipFill rotWithShape="1">
          <a:blip r:embed="rId3">
            <a:alphaModFix/>
          </a:blip>
          <a:srcRect l="13297" r="22927" b="3549"/>
          <a:stretch/>
        </p:blipFill>
        <p:spPr>
          <a:xfrm>
            <a:off x="4394676" y="2201638"/>
            <a:ext cx="3623461" cy="3638013"/>
          </a:xfrm>
          <a:prstGeom prst="ellipse">
            <a:avLst/>
          </a:prstGeom>
          <a:noFill/>
          <a:ln>
            <a:noFill/>
          </a:ln>
        </p:spPr>
      </p:pic>
      <p:pic>
        <p:nvPicPr>
          <p:cNvPr id="24" name="Google Shape;3192;p67">
            <a:extLst>
              <a:ext uri="{FF2B5EF4-FFF2-40B4-BE49-F238E27FC236}">
                <a16:creationId xmlns:a16="http://schemas.microsoft.com/office/drawing/2014/main" id="{517F6F9B-39DF-4C44-BEE7-91084ECBFF6F}"/>
              </a:ext>
            </a:extLst>
          </p:cNvPr>
          <p:cNvPicPr preferRelativeResize="0"/>
          <p:nvPr/>
        </p:nvPicPr>
        <p:blipFill rotWithShape="1">
          <a:blip r:embed="rId4">
            <a:alphaModFix amt="24000"/>
          </a:blip>
          <a:srcRect l="13297" r="22927" b="3549"/>
          <a:stretch/>
        </p:blipFill>
        <p:spPr>
          <a:xfrm>
            <a:off x="4394676" y="2201638"/>
            <a:ext cx="3623461" cy="3638013"/>
          </a:xfrm>
          <a:prstGeom prst="ellipse">
            <a:avLst/>
          </a:prstGeom>
          <a:noFill/>
          <a:ln>
            <a:noFill/>
          </a:ln>
        </p:spPr>
      </p:pic>
      <p:sp>
        <p:nvSpPr>
          <p:cNvPr id="25" name="Google Shape;3195;p67">
            <a:extLst>
              <a:ext uri="{FF2B5EF4-FFF2-40B4-BE49-F238E27FC236}">
                <a16:creationId xmlns:a16="http://schemas.microsoft.com/office/drawing/2014/main" id="{A6F8592D-4995-4027-977B-0E7574C293F9}"/>
              </a:ext>
            </a:extLst>
          </p:cNvPr>
          <p:cNvSpPr/>
          <p:nvPr/>
        </p:nvSpPr>
        <p:spPr>
          <a:xfrm rot="2062053">
            <a:off x="7633350" y="2025813"/>
            <a:ext cx="927003" cy="1302453"/>
          </a:xfrm>
          <a:custGeom>
            <a:avLst/>
            <a:gdLst/>
            <a:ahLst/>
            <a:cxnLst/>
            <a:rect l="l" t="t" r="r" b="b"/>
            <a:pathLst>
              <a:path w="47737" h="52443" extrusionOk="0">
                <a:moveTo>
                  <a:pt x="0" y="52443"/>
                </a:moveTo>
                <a:cubicBezTo>
                  <a:pt x="8720" y="52443"/>
                  <a:pt x="17618" y="47422"/>
                  <a:pt x="23532" y="41013"/>
                </a:cubicBezTo>
                <a:cubicBezTo>
                  <a:pt x="26774" y="37499"/>
                  <a:pt x="27662" y="29079"/>
                  <a:pt x="23532" y="26670"/>
                </a:cubicBezTo>
                <a:cubicBezTo>
                  <a:pt x="19506" y="24322"/>
                  <a:pt x="15515" y="35990"/>
                  <a:pt x="18377" y="39669"/>
                </a:cubicBezTo>
                <a:cubicBezTo>
                  <a:pt x="21371" y="43518"/>
                  <a:pt x="29497" y="41772"/>
                  <a:pt x="32945" y="38324"/>
                </a:cubicBezTo>
                <a:cubicBezTo>
                  <a:pt x="40423" y="30846"/>
                  <a:pt x="35575" y="17318"/>
                  <a:pt x="37651" y="6948"/>
                </a:cubicBezTo>
                <a:cubicBezTo>
                  <a:pt x="38452" y="2945"/>
                  <a:pt x="43654" y="0"/>
                  <a:pt x="47737" y="0"/>
                </a:cubicBezTo>
              </a:path>
            </a:pathLst>
          </a:custGeom>
          <a:noFill/>
          <a:ln w="28575" cap="rnd" cmpd="sng">
            <a:solidFill>
              <a:srgbClr val="4B6344"/>
            </a:solidFill>
            <a:prstDash val="dash"/>
            <a:round/>
            <a:headEnd type="none" w="med" len="med"/>
            <a:tailEnd type="none" w="med" len="med"/>
          </a:ln>
        </p:spPr>
      </p:sp>
      <p:sp>
        <p:nvSpPr>
          <p:cNvPr id="27" name="Google Shape;3196;p67">
            <a:extLst>
              <a:ext uri="{FF2B5EF4-FFF2-40B4-BE49-F238E27FC236}">
                <a16:creationId xmlns:a16="http://schemas.microsoft.com/office/drawing/2014/main" id="{10FF1345-A1B5-49A1-A570-BC8460989AFC}"/>
              </a:ext>
            </a:extLst>
          </p:cNvPr>
          <p:cNvSpPr txBox="1"/>
          <p:nvPr/>
        </p:nvSpPr>
        <p:spPr>
          <a:xfrm>
            <a:off x="464297" y="2055620"/>
            <a:ext cx="2560802" cy="139243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latin typeface="Arial Nova Cond" panose="020B0506020202020204" pitchFamily="34" charset="0"/>
              </a:rPr>
              <a:t>Young generation likes to try out various tastes</a:t>
            </a:r>
            <a:r>
              <a:rPr lang="en-US" dirty="0">
                <a:latin typeface="Barlow Semi Condensed" panose="020B0604020202020204" charset="0"/>
              </a:rPr>
              <a:t>.</a:t>
            </a:r>
            <a:endParaRPr dirty="0">
              <a:latin typeface="Barlow Semi Condensed" panose="020B0604020202020204" charset="0"/>
              <a:ea typeface="Barlow Semi Condensed"/>
              <a:cs typeface="Barlow Semi Condensed"/>
              <a:sym typeface="Barlow Semi Condensed"/>
            </a:endParaRPr>
          </a:p>
        </p:txBody>
      </p:sp>
      <p:sp>
        <p:nvSpPr>
          <p:cNvPr id="30" name="Google Shape;3198;p67">
            <a:extLst>
              <a:ext uri="{FF2B5EF4-FFF2-40B4-BE49-F238E27FC236}">
                <a16:creationId xmlns:a16="http://schemas.microsoft.com/office/drawing/2014/main" id="{3ACFC329-F277-4A9E-AB50-2A916D1726EE}"/>
              </a:ext>
            </a:extLst>
          </p:cNvPr>
          <p:cNvSpPr/>
          <p:nvPr/>
        </p:nvSpPr>
        <p:spPr>
          <a:xfrm rot="19734772">
            <a:off x="3119782" y="2072162"/>
            <a:ext cx="1705404" cy="1359355"/>
          </a:xfrm>
          <a:custGeom>
            <a:avLst/>
            <a:gdLst/>
            <a:ahLst/>
            <a:cxnLst/>
            <a:rect l="l" t="t" r="r" b="b"/>
            <a:pathLst>
              <a:path w="60512" h="41610" extrusionOk="0">
                <a:moveTo>
                  <a:pt x="0" y="372"/>
                </a:moveTo>
                <a:cubicBezTo>
                  <a:pt x="8329" y="-1708"/>
                  <a:pt x="24678" y="5675"/>
                  <a:pt x="21964" y="13819"/>
                </a:cubicBezTo>
                <a:cubicBezTo>
                  <a:pt x="21042" y="16587"/>
                  <a:pt x="12422" y="14533"/>
                  <a:pt x="13447" y="11802"/>
                </a:cubicBezTo>
                <a:cubicBezTo>
                  <a:pt x="14709" y="8439"/>
                  <a:pt x="22495" y="11577"/>
                  <a:pt x="23757" y="14940"/>
                </a:cubicBezTo>
                <a:cubicBezTo>
                  <a:pt x="25167" y="18697"/>
                  <a:pt x="19591" y="21821"/>
                  <a:pt x="17930" y="25474"/>
                </a:cubicBezTo>
                <a:cubicBezTo>
                  <a:pt x="16037" y="29636"/>
                  <a:pt x="15817" y="35912"/>
                  <a:pt x="19050" y="39145"/>
                </a:cubicBezTo>
                <a:cubicBezTo>
                  <a:pt x="22248" y="42343"/>
                  <a:pt x="27983" y="40673"/>
                  <a:pt x="32497" y="40938"/>
                </a:cubicBezTo>
                <a:cubicBezTo>
                  <a:pt x="41822" y="41486"/>
                  <a:pt x="51171" y="41610"/>
                  <a:pt x="60512" y="41610"/>
                </a:cubicBezTo>
              </a:path>
            </a:pathLst>
          </a:custGeom>
          <a:noFill/>
          <a:ln w="28575" cap="rnd" cmpd="sng">
            <a:solidFill>
              <a:srgbClr val="4B6344"/>
            </a:solidFill>
            <a:prstDash val="dash"/>
            <a:round/>
            <a:headEnd type="none" w="med" len="med"/>
            <a:tailEnd type="none" w="med" len="med"/>
          </a:ln>
        </p:spPr>
      </p:sp>
      <p:sp>
        <p:nvSpPr>
          <p:cNvPr id="31" name="Google Shape;3196;p67">
            <a:extLst>
              <a:ext uri="{FF2B5EF4-FFF2-40B4-BE49-F238E27FC236}">
                <a16:creationId xmlns:a16="http://schemas.microsoft.com/office/drawing/2014/main" id="{4DF6CF81-DBBA-46FC-B5D6-8156C61B8F94}"/>
              </a:ext>
            </a:extLst>
          </p:cNvPr>
          <p:cNvSpPr txBox="1"/>
          <p:nvPr/>
        </p:nvSpPr>
        <p:spPr>
          <a:xfrm>
            <a:off x="8701019" y="1852191"/>
            <a:ext cx="2868130" cy="139243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latin typeface="Arial Nova" panose="020B0504020202020204" pitchFamily="34" charset="0"/>
              </a:rPr>
              <a:t>We can keep our focus on restaurants to expand their marketplace</a:t>
            </a:r>
            <a:r>
              <a:rPr lang="en-US" sz="1600" dirty="0">
                <a:solidFill>
                  <a:schemeClr val="accent1"/>
                </a:solidFill>
                <a:latin typeface="Arial Nova" panose="020B0504020202020204" pitchFamily="34" charset="0"/>
              </a:rPr>
              <a:t>.</a:t>
            </a:r>
            <a:endParaRPr sz="1200" dirty="0">
              <a:solidFill>
                <a:schemeClr val="accent1"/>
              </a:solidFill>
              <a:latin typeface="Arial Nova" panose="020B0504020202020204" pitchFamily="34" charset="0"/>
              <a:ea typeface="Barlow Semi Condensed"/>
              <a:cs typeface="Barlow Semi Condensed"/>
              <a:sym typeface="Barlow Semi Condensed"/>
            </a:endParaRPr>
          </a:p>
        </p:txBody>
      </p:sp>
      <p:sp>
        <p:nvSpPr>
          <p:cNvPr id="32" name="Google Shape;3198;p67">
            <a:extLst>
              <a:ext uri="{FF2B5EF4-FFF2-40B4-BE49-F238E27FC236}">
                <a16:creationId xmlns:a16="http://schemas.microsoft.com/office/drawing/2014/main" id="{A5400C74-65CC-41B3-9877-E74077D3A701}"/>
              </a:ext>
            </a:extLst>
          </p:cNvPr>
          <p:cNvSpPr/>
          <p:nvPr/>
        </p:nvSpPr>
        <p:spPr>
          <a:xfrm rot="9515921">
            <a:off x="7327900" y="4339450"/>
            <a:ext cx="1708970" cy="1003794"/>
          </a:xfrm>
          <a:custGeom>
            <a:avLst/>
            <a:gdLst/>
            <a:ahLst/>
            <a:cxnLst/>
            <a:rect l="l" t="t" r="r" b="b"/>
            <a:pathLst>
              <a:path w="60512" h="41610" extrusionOk="0">
                <a:moveTo>
                  <a:pt x="0" y="372"/>
                </a:moveTo>
                <a:cubicBezTo>
                  <a:pt x="8329" y="-1708"/>
                  <a:pt x="24678" y="5675"/>
                  <a:pt x="21964" y="13819"/>
                </a:cubicBezTo>
                <a:cubicBezTo>
                  <a:pt x="21042" y="16587"/>
                  <a:pt x="12422" y="14533"/>
                  <a:pt x="13447" y="11802"/>
                </a:cubicBezTo>
                <a:cubicBezTo>
                  <a:pt x="14709" y="8439"/>
                  <a:pt x="22495" y="11577"/>
                  <a:pt x="23757" y="14940"/>
                </a:cubicBezTo>
                <a:cubicBezTo>
                  <a:pt x="25167" y="18697"/>
                  <a:pt x="19591" y="21821"/>
                  <a:pt x="17930" y="25474"/>
                </a:cubicBezTo>
                <a:cubicBezTo>
                  <a:pt x="16037" y="29636"/>
                  <a:pt x="15817" y="35912"/>
                  <a:pt x="19050" y="39145"/>
                </a:cubicBezTo>
                <a:cubicBezTo>
                  <a:pt x="22248" y="42343"/>
                  <a:pt x="27983" y="40673"/>
                  <a:pt x="32497" y="40938"/>
                </a:cubicBezTo>
                <a:cubicBezTo>
                  <a:pt x="41822" y="41486"/>
                  <a:pt x="51171" y="41610"/>
                  <a:pt x="60512" y="41610"/>
                </a:cubicBezTo>
              </a:path>
            </a:pathLst>
          </a:custGeom>
          <a:noFill/>
          <a:ln w="28575" cap="rnd" cmpd="sng">
            <a:solidFill>
              <a:srgbClr val="4B6344"/>
            </a:solidFill>
            <a:prstDash val="dash"/>
            <a:round/>
            <a:headEnd type="none" w="med" len="med"/>
            <a:tailEnd type="none" w="med" len="med"/>
          </a:ln>
        </p:spPr>
      </p:sp>
      <p:sp>
        <p:nvSpPr>
          <p:cNvPr id="34" name="Google Shape;3195;p67">
            <a:extLst>
              <a:ext uri="{FF2B5EF4-FFF2-40B4-BE49-F238E27FC236}">
                <a16:creationId xmlns:a16="http://schemas.microsoft.com/office/drawing/2014/main" id="{DE50A230-11C4-4DC5-B26F-BE7D0E30A3A1}"/>
              </a:ext>
            </a:extLst>
          </p:cNvPr>
          <p:cNvSpPr/>
          <p:nvPr/>
        </p:nvSpPr>
        <p:spPr>
          <a:xfrm rot="4130761">
            <a:off x="3329953" y="4029129"/>
            <a:ext cx="1119117" cy="1428429"/>
          </a:xfrm>
          <a:custGeom>
            <a:avLst/>
            <a:gdLst/>
            <a:ahLst/>
            <a:cxnLst/>
            <a:rect l="l" t="t" r="r" b="b"/>
            <a:pathLst>
              <a:path w="47737" h="52443" extrusionOk="0">
                <a:moveTo>
                  <a:pt x="0" y="52443"/>
                </a:moveTo>
                <a:cubicBezTo>
                  <a:pt x="8720" y="52443"/>
                  <a:pt x="17618" y="47422"/>
                  <a:pt x="23532" y="41013"/>
                </a:cubicBezTo>
                <a:cubicBezTo>
                  <a:pt x="26774" y="37499"/>
                  <a:pt x="27662" y="29079"/>
                  <a:pt x="23532" y="26670"/>
                </a:cubicBezTo>
                <a:cubicBezTo>
                  <a:pt x="19506" y="24322"/>
                  <a:pt x="15515" y="35990"/>
                  <a:pt x="18377" y="39669"/>
                </a:cubicBezTo>
                <a:cubicBezTo>
                  <a:pt x="21371" y="43518"/>
                  <a:pt x="29497" y="41772"/>
                  <a:pt x="32945" y="38324"/>
                </a:cubicBezTo>
                <a:cubicBezTo>
                  <a:pt x="40423" y="30846"/>
                  <a:pt x="35575" y="17318"/>
                  <a:pt x="37651" y="6948"/>
                </a:cubicBezTo>
                <a:cubicBezTo>
                  <a:pt x="38452" y="2945"/>
                  <a:pt x="43654" y="0"/>
                  <a:pt x="47737" y="0"/>
                </a:cubicBezTo>
              </a:path>
            </a:pathLst>
          </a:custGeom>
          <a:noFill/>
          <a:ln w="28575" cap="rnd" cmpd="sng">
            <a:solidFill>
              <a:srgbClr val="4B6344"/>
            </a:solidFill>
            <a:prstDash val="dash"/>
            <a:round/>
            <a:headEnd type="none" w="med" len="med"/>
            <a:tailEnd type="none" w="med" len="med"/>
          </a:ln>
        </p:spPr>
        <p:txBody>
          <a:bodyPr/>
          <a:lstStyle/>
          <a:p>
            <a:endParaRPr lang="en-US" dirty="0"/>
          </a:p>
        </p:txBody>
      </p:sp>
      <p:sp>
        <p:nvSpPr>
          <p:cNvPr id="35" name="Google Shape;3196;p67">
            <a:extLst>
              <a:ext uri="{FF2B5EF4-FFF2-40B4-BE49-F238E27FC236}">
                <a16:creationId xmlns:a16="http://schemas.microsoft.com/office/drawing/2014/main" id="{CB08329B-A32E-419A-9ADD-3D74831AAE76}"/>
              </a:ext>
            </a:extLst>
          </p:cNvPr>
          <p:cNvSpPr txBox="1"/>
          <p:nvPr/>
        </p:nvSpPr>
        <p:spPr>
          <a:xfrm>
            <a:off x="9000998" y="4269914"/>
            <a:ext cx="2868129" cy="1142866"/>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latin typeface="Arial Nova" panose="020B0504020202020204" pitchFamily="34" charset="0"/>
              </a:rPr>
              <a:t>People who are willing to sell their cooking skill and all other food lovers.</a:t>
            </a:r>
            <a:endParaRPr sz="1100" dirty="0">
              <a:latin typeface="Arial Nova" panose="020B0504020202020204" pitchFamily="34" charset="0"/>
              <a:ea typeface="Barlow Semi Condensed"/>
              <a:cs typeface="Barlow Semi Condensed"/>
              <a:sym typeface="Barlow Semi Condensed"/>
            </a:endParaRPr>
          </a:p>
        </p:txBody>
      </p:sp>
      <p:sp>
        <p:nvSpPr>
          <p:cNvPr id="36" name="Title 1">
            <a:extLst>
              <a:ext uri="{FF2B5EF4-FFF2-40B4-BE49-F238E27FC236}">
                <a16:creationId xmlns:a16="http://schemas.microsoft.com/office/drawing/2014/main" id="{636A5461-C521-49DA-8694-71E8F0B5DF6D}"/>
              </a:ext>
            </a:extLst>
          </p:cNvPr>
          <p:cNvSpPr txBox="1">
            <a:spLocks/>
          </p:cNvSpPr>
          <p:nvPr/>
        </p:nvSpPr>
        <p:spPr>
          <a:xfrm>
            <a:off x="165390" y="694029"/>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dirty="0">
                <a:solidFill>
                  <a:schemeClr val="bg2">
                    <a:lumMod val="50000"/>
                  </a:schemeClr>
                </a:solidFill>
                <a:latin typeface="Amasis MT Pro Black" panose="02040A04050005020304" pitchFamily="18" charset="0"/>
              </a:rPr>
              <a:t>	</a:t>
            </a:r>
            <a:r>
              <a:rPr lang="en-US" altLang="ko-KR" spc="620" dirty="0">
                <a:solidFill>
                  <a:schemeClr val="bg2">
                    <a:lumMod val="50000"/>
                  </a:schemeClr>
                </a:solidFill>
                <a:latin typeface="Amasis MT Pro Black" panose="02040A04050005020304" pitchFamily="18" charset="0"/>
              </a:rPr>
              <a:t>Targeted Audience</a:t>
            </a:r>
            <a:endParaRPr lang="en-US" altLang="ko-KR" dirty="0">
              <a:solidFill>
                <a:schemeClr val="bg2">
                  <a:lumMod val="50000"/>
                </a:schemeClr>
              </a:solidFill>
              <a:latin typeface="Amasis MT Pro Black" panose="02040A04050005020304" pitchFamily="18" charset="0"/>
            </a:endParaRPr>
          </a:p>
        </p:txBody>
      </p:sp>
      <p:pic>
        <p:nvPicPr>
          <p:cNvPr id="18" name="Picture 17">
            <a:extLst>
              <a:ext uri="{FF2B5EF4-FFF2-40B4-BE49-F238E27FC236}">
                <a16:creationId xmlns:a16="http://schemas.microsoft.com/office/drawing/2014/main" id="{579CA3E9-D44A-4C13-A8FC-82FB16E0F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1" y="3963748"/>
            <a:ext cx="4589067" cy="2995657"/>
          </a:xfrm>
          <a:prstGeom prst="rect">
            <a:avLst/>
          </a:prstGeom>
        </p:spPr>
      </p:pic>
      <p:sp>
        <p:nvSpPr>
          <p:cNvPr id="37" name="Google Shape;3196;p67">
            <a:extLst>
              <a:ext uri="{FF2B5EF4-FFF2-40B4-BE49-F238E27FC236}">
                <a16:creationId xmlns:a16="http://schemas.microsoft.com/office/drawing/2014/main" id="{8E2FD5D2-CEEE-405F-8976-F8B80AECF2BF}"/>
              </a:ext>
            </a:extLst>
          </p:cNvPr>
          <p:cNvSpPr txBox="1"/>
          <p:nvPr/>
        </p:nvSpPr>
        <p:spPr>
          <a:xfrm>
            <a:off x="685110" y="3963748"/>
            <a:ext cx="2566610" cy="139243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latin typeface="Arial Nova Cond" panose="020B0506020202020204" pitchFamily="34" charset="0"/>
              </a:rPr>
              <a:t>Content-creators who create food recipes.</a:t>
            </a:r>
            <a:endParaRPr sz="1100" dirty="0">
              <a:latin typeface="Arial Nova Cond" panose="020B0506020202020204" pitchFamily="34" charset="0"/>
              <a:ea typeface="Barlow Semi Condensed"/>
              <a:cs typeface="Barlow Semi Condensed"/>
              <a:sym typeface="Barlow Semi Condensed"/>
            </a:endParaRPr>
          </a:p>
        </p:txBody>
      </p:sp>
    </p:spTree>
    <p:extLst>
      <p:ext uri="{BB962C8B-B14F-4D97-AF65-F5344CB8AC3E}">
        <p14:creationId xmlns:p14="http://schemas.microsoft.com/office/powerpoint/2010/main" val="419819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TextBox 2">
            <a:extLst>
              <a:ext uri="{FF2B5EF4-FFF2-40B4-BE49-F238E27FC236}">
                <a16:creationId xmlns:a16="http://schemas.microsoft.com/office/drawing/2014/main" id="{70EBF1D0-6684-474C-8978-86F012EA24A1}"/>
              </a:ext>
            </a:extLst>
          </p:cNvPr>
          <p:cNvSpPr txBox="1"/>
          <p:nvPr/>
        </p:nvSpPr>
        <p:spPr>
          <a:xfrm>
            <a:off x="1246824" y="2623381"/>
            <a:ext cx="4772974" cy="355358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p:txBody>
      </p:sp>
      <p:pic>
        <p:nvPicPr>
          <p:cNvPr id="6" name="Picture 5" descr="A cupcake with pink frosting&#10;&#10;Description automatically generated">
            <a:extLst>
              <a:ext uri="{FF2B5EF4-FFF2-40B4-BE49-F238E27FC236}">
                <a16:creationId xmlns:a16="http://schemas.microsoft.com/office/drawing/2014/main" id="{72C32332-503E-4269-8CFC-A481FEE5B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0753" y="3700195"/>
            <a:ext cx="2743155" cy="2957581"/>
          </a:xfrm>
          <a:prstGeom prst="rect">
            <a:avLst/>
          </a:prstGeom>
        </p:spPr>
      </p:pic>
      <p:pic>
        <p:nvPicPr>
          <p:cNvPr id="8" name="Picture 7" descr="A picture containing text, silhouette, vector graphics, guitar&#10;&#10;Description automatically generated">
            <a:extLst>
              <a:ext uri="{FF2B5EF4-FFF2-40B4-BE49-F238E27FC236}">
                <a16:creationId xmlns:a16="http://schemas.microsoft.com/office/drawing/2014/main" id="{D4FC8B80-945F-4A0C-B493-7E71AF1B5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9257667" y="494666"/>
            <a:ext cx="3429000" cy="2439668"/>
          </a:xfrm>
          <a:prstGeom prst="rect">
            <a:avLst/>
          </a:prstGeom>
        </p:spPr>
      </p:pic>
      <p:sp>
        <p:nvSpPr>
          <p:cNvPr id="22" name="Title 1">
            <a:extLst>
              <a:ext uri="{FF2B5EF4-FFF2-40B4-BE49-F238E27FC236}">
                <a16:creationId xmlns:a16="http://schemas.microsoft.com/office/drawing/2014/main" id="{01829545-45F9-4965-AF1A-DA3E1428C2D3}"/>
              </a:ext>
            </a:extLst>
          </p:cNvPr>
          <p:cNvSpPr txBox="1">
            <a:spLocks/>
          </p:cNvSpPr>
          <p:nvPr/>
        </p:nvSpPr>
        <p:spPr>
          <a:xfrm>
            <a:off x="165390" y="629490"/>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dirty="0">
                <a:solidFill>
                  <a:schemeClr val="bg2">
                    <a:lumMod val="50000"/>
                  </a:schemeClr>
                </a:solidFill>
                <a:latin typeface="Amasis MT Pro Black" panose="02040A04050005020304" pitchFamily="18" charset="0"/>
              </a:rPr>
              <a:t>	</a:t>
            </a:r>
            <a:r>
              <a:rPr lang="en-US" altLang="ko-KR" spc="620" dirty="0">
                <a:solidFill>
                  <a:schemeClr val="bg2">
                    <a:lumMod val="50000"/>
                  </a:schemeClr>
                </a:solidFill>
                <a:latin typeface="Amasis MT Pro Black" panose="02040A04050005020304" pitchFamily="18" charset="0"/>
              </a:rPr>
              <a:t>Problem Definition </a:t>
            </a:r>
            <a:r>
              <a:rPr lang="en-US" altLang="ko-KR" dirty="0">
                <a:solidFill>
                  <a:schemeClr val="bg2">
                    <a:lumMod val="50000"/>
                  </a:schemeClr>
                </a:solidFill>
                <a:latin typeface="Amasis MT Pro Black" panose="02040A04050005020304" pitchFamily="18" charset="0"/>
              </a:rPr>
              <a:t> </a:t>
            </a:r>
          </a:p>
        </p:txBody>
      </p:sp>
      <p:sp>
        <p:nvSpPr>
          <p:cNvPr id="23" name="TextBox 22">
            <a:extLst>
              <a:ext uri="{FF2B5EF4-FFF2-40B4-BE49-F238E27FC236}">
                <a16:creationId xmlns:a16="http://schemas.microsoft.com/office/drawing/2014/main" id="{D7D77DB3-D28C-4CCF-962C-A38C093E8F38}"/>
              </a:ext>
            </a:extLst>
          </p:cNvPr>
          <p:cNvSpPr txBox="1"/>
          <p:nvPr/>
        </p:nvSpPr>
        <p:spPr>
          <a:xfrm>
            <a:off x="1073736" y="1125937"/>
            <a:ext cx="10520172" cy="3253198"/>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US" dirty="0"/>
          </a:p>
          <a:p>
            <a:pPr marL="285750" indent="-228600">
              <a:lnSpc>
                <a:spcPct val="150000"/>
              </a:lnSpc>
              <a:spcAft>
                <a:spcPts val="600"/>
              </a:spcAft>
              <a:buFont typeface="Arial" panose="020B0604020202020204" pitchFamily="34" charset="0"/>
              <a:buChar char="•"/>
            </a:pPr>
            <a:r>
              <a:rPr lang="en-US" sz="1800" dirty="0">
                <a:latin typeface="Arial Nova Cond" panose="020B0506020202020204" pitchFamily="34" charset="0"/>
              </a:rPr>
              <a:t>Many people are accustomed to using social media to share food related content, but a food only platform has not yet emerged.</a:t>
            </a:r>
          </a:p>
          <a:p>
            <a:pPr marL="57150">
              <a:spcAft>
                <a:spcPts val="600"/>
              </a:spcAft>
            </a:pPr>
            <a:endParaRPr lang="en-US" sz="1800" dirty="0">
              <a:latin typeface="Arial Nova Cond" panose="020B0506020202020204" pitchFamily="34" charset="0"/>
            </a:endParaRPr>
          </a:p>
          <a:p>
            <a:pPr marL="285750" indent="-228600">
              <a:lnSpc>
                <a:spcPct val="150000"/>
              </a:lnSpc>
              <a:spcAft>
                <a:spcPts val="600"/>
              </a:spcAft>
              <a:buFont typeface="Arial" panose="020B0604020202020204" pitchFamily="34" charset="0"/>
              <a:buChar char="•"/>
            </a:pPr>
            <a:r>
              <a:rPr lang="en-US" sz="1800" dirty="0">
                <a:latin typeface="Arial Nova Cond" panose="020B0506020202020204" pitchFamily="34" charset="0"/>
              </a:rPr>
              <a:t>Not only that but there is also a lack of a social platform that provides all buying, selling, hiring, sharing food related things in one place. Only a unique task can be done through existing social media or mobile apps.</a:t>
            </a:r>
          </a:p>
          <a:p>
            <a:pPr marL="285750" indent="-228600">
              <a:lnSpc>
                <a:spcPct val="90000"/>
              </a:lnSpc>
              <a:spcAft>
                <a:spcPts val="600"/>
              </a:spcAft>
              <a:buFont typeface="Arial" panose="020B0604020202020204" pitchFamily="34" charset="0"/>
              <a:buChar char="•"/>
            </a:pPr>
            <a:endParaRPr lang="en-US" sz="1800" dirty="0">
              <a:latin typeface="Arial Nova Cond" panose="020B0506020202020204" pitchFamily="34" charset="0"/>
            </a:endParaRPr>
          </a:p>
          <a:p>
            <a:pPr marL="285750" indent="-228600">
              <a:lnSpc>
                <a:spcPct val="90000"/>
              </a:lnSpc>
              <a:spcAft>
                <a:spcPts val="600"/>
              </a:spcAft>
              <a:buFont typeface="Arial" panose="020B0604020202020204" pitchFamily="34" charset="0"/>
              <a:buChar char="•"/>
            </a:pPr>
            <a:endParaRPr lang="en-US" sz="1800" dirty="0"/>
          </a:p>
        </p:txBody>
      </p:sp>
      <p:pic>
        <p:nvPicPr>
          <p:cNvPr id="12" name="Picture 11">
            <a:extLst>
              <a:ext uri="{FF2B5EF4-FFF2-40B4-BE49-F238E27FC236}">
                <a16:creationId xmlns:a16="http://schemas.microsoft.com/office/drawing/2014/main" id="{F4C028B9-AC9B-4F09-8BE8-6D4C346F4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7871" y="3550650"/>
            <a:ext cx="3256673" cy="3256673"/>
          </a:xfrm>
          <a:prstGeom prst="rect">
            <a:avLst/>
          </a:prstGeom>
        </p:spPr>
      </p:pic>
      <p:sp>
        <p:nvSpPr>
          <p:cNvPr id="29" name="TextBox 28">
            <a:extLst>
              <a:ext uri="{FF2B5EF4-FFF2-40B4-BE49-F238E27FC236}">
                <a16:creationId xmlns:a16="http://schemas.microsoft.com/office/drawing/2014/main" id="{831F2AEF-9F2B-4225-A585-0BFD9605BA61}"/>
              </a:ext>
            </a:extLst>
          </p:cNvPr>
          <p:cNvSpPr txBox="1"/>
          <p:nvPr/>
        </p:nvSpPr>
        <p:spPr>
          <a:xfrm>
            <a:off x="1070687" y="4132120"/>
            <a:ext cx="7899598" cy="1703030"/>
          </a:xfrm>
          <a:prstGeom prst="rect">
            <a:avLst/>
          </a:prstGeom>
          <a:noFill/>
        </p:spPr>
        <p:txBody>
          <a:bodyPr wrap="square">
            <a:spAutoFit/>
          </a:bodyPr>
          <a:lstStyle/>
          <a:p>
            <a:pPr marL="285750" indent="-228600">
              <a:lnSpc>
                <a:spcPct val="150000"/>
              </a:lnSpc>
              <a:spcAft>
                <a:spcPts val="600"/>
              </a:spcAft>
              <a:buFont typeface="Arial" panose="020B0604020202020204" pitchFamily="34" charset="0"/>
              <a:buChar char="•"/>
            </a:pPr>
            <a:r>
              <a:rPr lang="en-US" dirty="0">
                <a:latin typeface="Arial Nova" panose="020B0504020202020204" pitchFamily="34" charset="0"/>
              </a:rPr>
              <a:t>We can elaborate on the sub-problems we have identified as social media platforms do not have a proper video conferencing feature. If someone wants to hold a video conference, they must use Zoom, MS Teams, Google Meet or any other server that supports video conferencing. </a:t>
            </a:r>
            <a:endParaRPr lang="en-US" sz="1800" dirty="0">
              <a:latin typeface="Arial Nova" panose="020B0504020202020204" pitchFamily="34" charset="0"/>
            </a:endParaRPr>
          </a:p>
        </p:txBody>
      </p:sp>
    </p:spTree>
    <p:extLst>
      <p:ext uri="{BB962C8B-B14F-4D97-AF65-F5344CB8AC3E}">
        <p14:creationId xmlns:p14="http://schemas.microsoft.com/office/powerpoint/2010/main" val="35617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16" name="Title 1">
            <a:extLst>
              <a:ext uri="{FF2B5EF4-FFF2-40B4-BE49-F238E27FC236}">
                <a16:creationId xmlns:a16="http://schemas.microsoft.com/office/drawing/2014/main" id="{5D5626B8-F0FE-4DF0-AB91-705B222F1FC1}"/>
              </a:ext>
            </a:extLst>
          </p:cNvPr>
          <p:cNvSpPr txBox="1">
            <a:spLocks/>
          </p:cNvSpPr>
          <p:nvPr/>
        </p:nvSpPr>
        <p:spPr>
          <a:xfrm>
            <a:off x="165390" y="629490"/>
            <a:ext cx="9586943" cy="6346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dirty="0">
                <a:solidFill>
                  <a:schemeClr val="bg2">
                    <a:lumMod val="50000"/>
                  </a:schemeClr>
                </a:solidFill>
                <a:latin typeface="Amasis MT Pro Black" panose="02040A04050005020304" pitchFamily="18" charset="0"/>
              </a:rPr>
              <a:t>	</a:t>
            </a:r>
            <a:r>
              <a:rPr lang="en-US" altLang="ko-KR" spc="620" dirty="0">
                <a:solidFill>
                  <a:schemeClr val="bg2">
                    <a:lumMod val="50000"/>
                  </a:schemeClr>
                </a:solidFill>
                <a:latin typeface="Amasis MT Pro Black" panose="02040A04050005020304" pitchFamily="18" charset="0"/>
              </a:rPr>
              <a:t>Proposed Solution</a:t>
            </a:r>
            <a:endParaRPr lang="en-US" altLang="ko-KR" dirty="0">
              <a:solidFill>
                <a:schemeClr val="bg2">
                  <a:lumMod val="50000"/>
                </a:schemeClr>
              </a:solidFill>
              <a:latin typeface="Amasis MT Pro Black" panose="02040A04050005020304" pitchFamily="18" charset="0"/>
            </a:endParaRPr>
          </a:p>
        </p:txBody>
      </p:sp>
      <p:sp>
        <p:nvSpPr>
          <p:cNvPr id="17" name="TextBox 16">
            <a:extLst>
              <a:ext uri="{FF2B5EF4-FFF2-40B4-BE49-F238E27FC236}">
                <a16:creationId xmlns:a16="http://schemas.microsoft.com/office/drawing/2014/main" id="{65243D4D-1F95-42DF-9F69-B5CBE33FAA08}"/>
              </a:ext>
            </a:extLst>
          </p:cNvPr>
          <p:cNvSpPr txBox="1"/>
          <p:nvPr/>
        </p:nvSpPr>
        <p:spPr>
          <a:xfrm>
            <a:off x="1010556" y="1455250"/>
            <a:ext cx="7663368" cy="5211683"/>
          </a:xfrm>
          <a:prstGeom prst="rect">
            <a:avLst/>
          </a:prstGeom>
          <a:noFill/>
        </p:spPr>
        <p:txBody>
          <a:bodyPr wrap="square">
            <a:spAutoFit/>
          </a:bodyPr>
          <a:lstStyle/>
          <a:p>
            <a:pPr marL="285750" indent="-228600">
              <a:lnSpc>
                <a:spcPct val="150000"/>
              </a:lnSpc>
              <a:spcAft>
                <a:spcPts val="600"/>
              </a:spcAft>
              <a:buFont typeface="Arial" panose="020B0604020202020204" pitchFamily="34" charset="0"/>
              <a:buChar char="•"/>
            </a:pPr>
            <a:r>
              <a:rPr lang="en-US" dirty="0">
                <a:latin typeface="Arial Nova Cond" panose="020B0506020202020204" pitchFamily="34" charset="0"/>
              </a:rPr>
              <a:t>We had developed an android application called “</a:t>
            </a:r>
            <a:r>
              <a:rPr lang="en-US" b="1" dirty="0">
                <a:latin typeface="Arial Nova Cond" panose="020B0506020202020204" pitchFamily="34" charset="0"/>
              </a:rPr>
              <a:t>Food Mania</a:t>
            </a:r>
            <a:r>
              <a:rPr lang="en-US" dirty="0">
                <a:latin typeface="Arial Nova Cond" panose="020B0506020202020204" pitchFamily="34" charset="0"/>
              </a:rPr>
              <a:t>” which allows us to create accounts and share recipes, businesses, photos, stories, videos, and cooking skills with the friends and followers you care about.</a:t>
            </a:r>
          </a:p>
          <a:p>
            <a:pPr marL="285750" indent="-228600">
              <a:spcAft>
                <a:spcPts val="600"/>
              </a:spcAft>
              <a:buFont typeface="Arial" panose="020B0604020202020204" pitchFamily="34" charset="0"/>
              <a:buChar char="•"/>
            </a:pPr>
            <a:endParaRPr lang="en-US" sz="1800" dirty="0">
              <a:latin typeface="Arial Nova Cond" panose="020B0506020202020204" pitchFamily="34" charset="0"/>
            </a:endParaRPr>
          </a:p>
          <a:p>
            <a:pPr marL="285750" indent="-228600">
              <a:lnSpc>
                <a:spcPct val="150000"/>
              </a:lnSpc>
              <a:spcAft>
                <a:spcPts val="600"/>
              </a:spcAft>
              <a:buFont typeface="Arial" panose="020B0604020202020204" pitchFamily="34" charset="0"/>
              <a:buChar char="•"/>
            </a:pPr>
            <a:r>
              <a:rPr lang="en-US" sz="1800" dirty="0">
                <a:latin typeface="Arial Nova Cond" panose="020B0506020202020204" pitchFamily="34" charset="0"/>
              </a:rPr>
              <a:t>Users can share their knowledge by holding video conference meeting sessions. It not only creates a culture of a more collaborative meeting between food-loving communities but is also the basis for activating the current digital workforce. </a:t>
            </a:r>
          </a:p>
          <a:p>
            <a:pPr marL="285750" indent="-228600">
              <a:spcAft>
                <a:spcPts val="600"/>
              </a:spcAft>
              <a:buFont typeface="Arial" panose="020B0604020202020204" pitchFamily="34" charset="0"/>
              <a:buChar char="•"/>
            </a:pPr>
            <a:endParaRPr lang="en-US" sz="1800" dirty="0">
              <a:latin typeface="Arial Nova Cond" panose="020B0506020202020204" pitchFamily="34" charset="0"/>
            </a:endParaRPr>
          </a:p>
          <a:p>
            <a:pPr marL="285750" indent="-228600">
              <a:lnSpc>
                <a:spcPct val="150000"/>
              </a:lnSpc>
              <a:spcAft>
                <a:spcPts val="600"/>
              </a:spcAft>
              <a:buFont typeface="Arial" panose="020B0604020202020204" pitchFamily="34" charset="0"/>
              <a:buChar char="•"/>
            </a:pPr>
            <a:r>
              <a:rPr lang="en-US" sz="1800" dirty="0">
                <a:latin typeface="Arial Nova Cond" panose="020B0506020202020204" pitchFamily="34" charset="0"/>
              </a:rPr>
              <a:t>Therefore, “</a:t>
            </a:r>
            <a:r>
              <a:rPr lang="en-US" sz="1800" b="1" dirty="0">
                <a:latin typeface="Arial Nova Cond" panose="020B0506020202020204" pitchFamily="34" charset="0"/>
              </a:rPr>
              <a:t>Food Mania</a:t>
            </a:r>
            <a:r>
              <a:rPr lang="en-US" sz="1800" dirty="0">
                <a:latin typeface="Arial Nova Cond" panose="020B0506020202020204" pitchFamily="34" charset="0"/>
              </a:rPr>
              <a:t>” will be a great hit among the society in near future.</a:t>
            </a:r>
          </a:p>
          <a:p>
            <a:pPr marL="57150">
              <a:lnSpc>
                <a:spcPct val="150000"/>
              </a:lnSpc>
              <a:spcAft>
                <a:spcPts val="600"/>
              </a:spcAft>
            </a:pPr>
            <a:endParaRPr lang="en-US" sz="1800" dirty="0">
              <a:latin typeface="Barlow Semi Condensed" panose="020B0604020202020204" pitchFamily="2" charset="0"/>
            </a:endParaRPr>
          </a:p>
          <a:p>
            <a:pPr marL="285750" indent="-228600">
              <a:lnSpc>
                <a:spcPct val="150000"/>
              </a:lnSpc>
              <a:spcAft>
                <a:spcPts val="600"/>
              </a:spcAft>
              <a:buFont typeface="Arial" panose="020B0604020202020204" pitchFamily="34" charset="0"/>
              <a:buChar char="•"/>
            </a:pPr>
            <a:endParaRPr lang="en-US" sz="1800" dirty="0">
              <a:latin typeface="Barlow Semi Condensed" panose="020B0604020202020204" pitchFamily="2" charset="0"/>
            </a:endParaRPr>
          </a:p>
        </p:txBody>
      </p:sp>
      <p:pic>
        <p:nvPicPr>
          <p:cNvPr id="9" name="Picture 8">
            <a:extLst>
              <a:ext uri="{FF2B5EF4-FFF2-40B4-BE49-F238E27FC236}">
                <a16:creationId xmlns:a16="http://schemas.microsoft.com/office/drawing/2014/main" id="{4E9DF27C-F1DA-4399-B611-D254285C4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2696" y="418902"/>
            <a:ext cx="2981485" cy="6020195"/>
          </a:xfrm>
          <a:prstGeom prst="rect">
            <a:avLst/>
          </a:prstGeom>
        </p:spPr>
      </p:pic>
    </p:spTree>
    <p:extLst>
      <p:ext uri="{BB962C8B-B14F-4D97-AF65-F5344CB8AC3E}">
        <p14:creationId xmlns:p14="http://schemas.microsoft.com/office/powerpoint/2010/main" val="1802069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Logo, icon&#10;&#10;Description automatically generated with medium confidence">
            <a:extLst>
              <a:ext uri="{FF2B5EF4-FFF2-40B4-BE49-F238E27FC236}">
                <a16:creationId xmlns:a16="http://schemas.microsoft.com/office/drawing/2014/main" id="{EFC35B64-908A-4C98-97B7-34FDBA8CB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951303" y="-13006"/>
            <a:ext cx="4261476" cy="2812576"/>
          </a:xfrm>
          <a:prstGeom prst="rect">
            <a:avLst/>
          </a:prstGeom>
        </p:spPr>
      </p:pic>
      <p:pic>
        <p:nvPicPr>
          <p:cNvPr id="6" name="Picture 5">
            <a:extLst>
              <a:ext uri="{FF2B5EF4-FFF2-40B4-BE49-F238E27FC236}">
                <a16:creationId xmlns:a16="http://schemas.microsoft.com/office/drawing/2014/main" id="{EB275223-E016-492B-9260-B685C15F9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7" y="4255979"/>
            <a:ext cx="4034094" cy="2675763"/>
          </a:xfrm>
          <a:prstGeom prst="rect">
            <a:avLst/>
          </a:prstGeom>
        </p:spPr>
      </p:pic>
      <p:grpSp>
        <p:nvGrpSpPr>
          <p:cNvPr id="9" name="Group 8">
            <a:extLst>
              <a:ext uri="{FF2B5EF4-FFF2-40B4-BE49-F238E27FC236}">
                <a16:creationId xmlns:a16="http://schemas.microsoft.com/office/drawing/2014/main" id="{D433DB58-851D-4246-A1BF-F034BC85813C}"/>
              </a:ext>
            </a:extLst>
          </p:cNvPr>
          <p:cNvGrpSpPr/>
          <p:nvPr/>
        </p:nvGrpSpPr>
        <p:grpSpPr>
          <a:xfrm>
            <a:off x="4728940" y="517964"/>
            <a:ext cx="5690019" cy="877879"/>
            <a:chOff x="922028" y="3067584"/>
            <a:chExt cx="1950810" cy="1414764"/>
          </a:xfrm>
        </p:grpSpPr>
        <p:sp>
          <p:nvSpPr>
            <p:cNvPr id="11" name="TextBox 10">
              <a:extLst>
                <a:ext uri="{FF2B5EF4-FFF2-40B4-BE49-F238E27FC236}">
                  <a16:creationId xmlns:a16="http://schemas.microsoft.com/office/drawing/2014/main" id="{46CFC10C-9269-4F25-B2DE-CAB42CA7E035}"/>
                </a:ext>
              </a:extLst>
            </p:cNvPr>
            <p:cNvSpPr txBox="1"/>
            <p:nvPr/>
          </p:nvSpPr>
          <p:spPr>
            <a:xfrm>
              <a:off x="925358" y="3067584"/>
              <a:ext cx="1527408" cy="595205"/>
            </a:xfrm>
            <a:prstGeom prst="rect">
              <a:avLst/>
            </a:prstGeom>
            <a:noFill/>
          </p:spPr>
          <p:txBody>
            <a:bodyPr wrap="square" rtlCol="0" anchor="ctr">
              <a:spAutoFit/>
            </a:bodyPr>
            <a:lstStyle/>
            <a:p>
              <a:r>
                <a:rPr lang="en-US" altLang="ko-KR" b="1" dirty="0">
                  <a:solidFill>
                    <a:schemeClr val="tx1">
                      <a:lumMod val="75000"/>
                      <a:lumOff val="25000"/>
                    </a:schemeClr>
                  </a:solidFill>
                  <a:latin typeface="Arial Nova Cond" panose="020B0506020202020204" pitchFamily="34" charset="0"/>
                  <a:cs typeface="Arial" pitchFamily="34" charset="0"/>
                </a:rPr>
                <a:t>Market Analysis</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12" name="TextBox 11">
              <a:extLst>
                <a:ext uri="{FF2B5EF4-FFF2-40B4-BE49-F238E27FC236}">
                  <a16:creationId xmlns:a16="http://schemas.microsoft.com/office/drawing/2014/main" id="{7BD7F175-6C7E-4228-AF9B-76C649F8D718}"/>
                </a:ext>
              </a:extLst>
            </p:cNvPr>
            <p:cNvSpPr txBox="1"/>
            <p:nvPr/>
          </p:nvSpPr>
          <p:spPr>
            <a:xfrm>
              <a:off x="922028" y="3639142"/>
              <a:ext cx="1950810" cy="843206"/>
            </a:xfrm>
            <a:prstGeom prst="rect">
              <a:avLst/>
            </a:prstGeom>
            <a:noFill/>
          </p:spPr>
          <p:txBody>
            <a:bodyPr wrap="square" rtlCol="0">
              <a:spAutoFit/>
            </a:bodyPr>
            <a:lstStyle/>
            <a:p>
              <a:r>
                <a:rPr lang="en-US" sz="1600" dirty="0">
                  <a:latin typeface="Arial Nova Cond" panose="020B0506020202020204" pitchFamily="34" charset="0"/>
                </a:rPr>
                <a:t>Gathering i</a:t>
              </a:r>
              <a:r>
                <a:rPr lang="en-US" sz="1600" b="0" i="0" dirty="0">
                  <a:effectLst/>
                  <a:latin typeface="Arial Nova Cond" panose="020B0506020202020204" pitchFamily="34" charset="0"/>
                </a:rPr>
                <a:t>nformation about the state of the market</a:t>
              </a:r>
              <a:endParaRPr lang="en-US" sz="1600" dirty="0">
                <a:latin typeface="Arial Nova Cond" panose="020B0506020202020204" pitchFamily="34" charset="0"/>
              </a:endParaRPr>
            </a:p>
            <a:p>
              <a:endParaRPr lang="en-US" altLang="ko-KR" sz="1200" dirty="0">
                <a:solidFill>
                  <a:schemeClr val="tx1">
                    <a:lumMod val="75000"/>
                    <a:lumOff val="25000"/>
                  </a:schemeClr>
                </a:solidFill>
                <a:latin typeface="Arial Nova Cond" panose="020B0506020202020204" pitchFamily="34" charset="0"/>
                <a:cs typeface="Arial" pitchFamily="34" charset="0"/>
              </a:endParaRPr>
            </a:p>
          </p:txBody>
        </p:sp>
      </p:grpSp>
      <p:grpSp>
        <p:nvGrpSpPr>
          <p:cNvPr id="13" name="Group 12">
            <a:extLst>
              <a:ext uri="{FF2B5EF4-FFF2-40B4-BE49-F238E27FC236}">
                <a16:creationId xmlns:a16="http://schemas.microsoft.com/office/drawing/2014/main" id="{7F94A212-80F5-4101-B27D-87BD8F8A2394}"/>
              </a:ext>
            </a:extLst>
          </p:cNvPr>
          <p:cNvGrpSpPr/>
          <p:nvPr/>
        </p:nvGrpSpPr>
        <p:grpSpPr>
          <a:xfrm>
            <a:off x="5377058" y="1477005"/>
            <a:ext cx="5683191" cy="959635"/>
            <a:chOff x="873945" y="2664099"/>
            <a:chExt cx="1527408" cy="2400206"/>
          </a:xfrm>
        </p:grpSpPr>
        <p:sp>
          <p:nvSpPr>
            <p:cNvPr id="14" name="TextBox 13">
              <a:extLst>
                <a:ext uri="{FF2B5EF4-FFF2-40B4-BE49-F238E27FC236}">
                  <a16:creationId xmlns:a16="http://schemas.microsoft.com/office/drawing/2014/main" id="{8018FC3D-C7F5-4C8D-BAE8-605F27A056D5}"/>
                </a:ext>
              </a:extLst>
            </p:cNvPr>
            <p:cNvSpPr txBox="1"/>
            <p:nvPr/>
          </p:nvSpPr>
          <p:spPr>
            <a:xfrm>
              <a:off x="873945" y="2664099"/>
              <a:ext cx="1527408" cy="923760"/>
            </a:xfrm>
            <a:prstGeom prst="rect">
              <a:avLst/>
            </a:prstGeom>
            <a:noFill/>
          </p:spPr>
          <p:txBody>
            <a:bodyPr wrap="square" rtlCol="0" anchor="ctr">
              <a:spAutoFit/>
            </a:bodyPr>
            <a:lstStyle/>
            <a:p>
              <a:r>
                <a:rPr lang="en-US" altLang="ko-KR" b="1" dirty="0">
                  <a:solidFill>
                    <a:schemeClr val="tx1">
                      <a:lumMod val="75000"/>
                      <a:lumOff val="25000"/>
                    </a:schemeClr>
                  </a:solidFill>
                  <a:latin typeface="Arial Nova Cond" panose="020B0506020202020204" pitchFamily="34" charset="0"/>
                  <a:cs typeface="Arial" pitchFamily="34" charset="0"/>
                </a:rPr>
                <a:t>Marketing Strategy</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15" name="TextBox 14">
              <a:extLst>
                <a:ext uri="{FF2B5EF4-FFF2-40B4-BE49-F238E27FC236}">
                  <a16:creationId xmlns:a16="http://schemas.microsoft.com/office/drawing/2014/main" id="{0DBADD47-5FA4-4DD9-99F8-7F1879B41756}"/>
                </a:ext>
              </a:extLst>
            </p:cNvPr>
            <p:cNvSpPr txBox="1"/>
            <p:nvPr/>
          </p:nvSpPr>
          <p:spPr>
            <a:xfrm>
              <a:off x="875780" y="3601686"/>
              <a:ext cx="1525573" cy="1462619"/>
            </a:xfrm>
            <a:prstGeom prst="rect">
              <a:avLst/>
            </a:prstGeom>
            <a:noFill/>
          </p:spPr>
          <p:txBody>
            <a:bodyPr wrap="square" rtlCol="0">
              <a:spAutoFit/>
            </a:bodyPr>
            <a:lstStyle/>
            <a:p>
              <a:pPr marL="0" lvl="0" indent="0" rtl="0">
                <a:spcBef>
                  <a:spcPts val="0"/>
                </a:spcBef>
                <a:spcAft>
                  <a:spcPts val="0"/>
                </a:spcAft>
                <a:buNone/>
              </a:pPr>
              <a:r>
                <a:rPr lang="en-US" sz="1600" b="0" i="0" dirty="0">
                  <a:effectLst/>
                  <a:latin typeface="Arial Nova Cond" panose="020B0506020202020204" pitchFamily="34" charset="0"/>
                </a:rPr>
                <a:t>It makes a bridge that allows your product to fall into the hands of your customers</a:t>
              </a:r>
              <a:endParaRPr lang="en-US" sz="1600" dirty="0">
                <a:latin typeface="Arial Nova Cond" panose="020B0506020202020204" pitchFamily="34" charset="0"/>
              </a:endParaRPr>
            </a:p>
          </p:txBody>
        </p:sp>
      </p:grpSp>
      <p:grpSp>
        <p:nvGrpSpPr>
          <p:cNvPr id="16" name="Group 15">
            <a:extLst>
              <a:ext uri="{FF2B5EF4-FFF2-40B4-BE49-F238E27FC236}">
                <a16:creationId xmlns:a16="http://schemas.microsoft.com/office/drawing/2014/main" id="{1C0098B3-5116-46EE-8187-8D4D07FB1B46}"/>
              </a:ext>
            </a:extLst>
          </p:cNvPr>
          <p:cNvGrpSpPr/>
          <p:nvPr/>
        </p:nvGrpSpPr>
        <p:grpSpPr>
          <a:xfrm>
            <a:off x="5577683" y="2737452"/>
            <a:ext cx="6301368" cy="959032"/>
            <a:chOff x="910640" y="2595879"/>
            <a:chExt cx="1868887" cy="2398699"/>
          </a:xfrm>
        </p:grpSpPr>
        <p:sp>
          <p:nvSpPr>
            <p:cNvPr id="17" name="TextBox 16">
              <a:extLst>
                <a:ext uri="{FF2B5EF4-FFF2-40B4-BE49-F238E27FC236}">
                  <a16:creationId xmlns:a16="http://schemas.microsoft.com/office/drawing/2014/main" id="{56016AEE-23A7-456A-87C0-F6F8CFDA5C82}"/>
                </a:ext>
              </a:extLst>
            </p:cNvPr>
            <p:cNvSpPr txBox="1"/>
            <p:nvPr/>
          </p:nvSpPr>
          <p:spPr>
            <a:xfrm>
              <a:off x="910640" y="2595879"/>
              <a:ext cx="1527408" cy="923761"/>
            </a:xfrm>
            <a:prstGeom prst="rect">
              <a:avLst/>
            </a:prstGeom>
            <a:noFill/>
          </p:spPr>
          <p:txBody>
            <a:bodyPr wrap="square" rtlCol="0" anchor="ctr">
              <a:spAutoFit/>
            </a:bodyPr>
            <a:lstStyle/>
            <a:p>
              <a:r>
                <a:rPr lang="en-US" altLang="ko-KR" b="1" dirty="0">
                  <a:solidFill>
                    <a:schemeClr val="tx1">
                      <a:lumMod val="75000"/>
                      <a:lumOff val="25000"/>
                    </a:schemeClr>
                  </a:solidFill>
                  <a:latin typeface="Arial Nova Cond" panose="020B0506020202020204" pitchFamily="34" charset="0"/>
                  <a:cs typeface="Arial" pitchFamily="34" charset="0"/>
                </a:rPr>
                <a:t>Competitors</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18" name="TextBox 17">
              <a:extLst>
                <a:ext uri="{FF2B5EF4-FFF2-40B4-BE49-F238E27FC236}">
                  <a16:creationId xmlns:a16="http://schemas.microsoft.com/office/drawing/2014/main" id="{9B30B201-4EE2-4DF7-AF2C-5CD4ECC7E9E4}"/>
                </a:ext>
              </a:extLst>
            </p:cNvPr>
            <p:cNvSpPr txBox="1"/>
            <p:nvPr/>
          </p:nvSpPr>
          <p:spPr>
            <a:xfrm>
              <a:off x="910640" y="3531958"/>
              <a:ext cx="1868887" cy="1462620"/>
            </a:xfrm>
            <a:prstGeom prst="rect">
              <a:avLst/>
            </a:prstGeom>
            <a:noFill/>
          </p:spPr>
          <p:txBody>
            <a:bodyPr wrap="square" rtlCol="0">
              <a:spAutoFit/>
            </a:bodyPr>
            <a:lstStyle/>
            <a:p>
              <a:pPr marL="0" indent="0"/>
              <a:r>
                <a:rPr lang="en-US" sz="1600" b="0" i="0" dirty="0">
                  <a:effectLst/>
                  <a:latin typeface="Arial Nova Cond" panose="020B0506020202020204" pitchFamily="34" charset="0"/>
                </a:rPr>
                <a:t>Creating a competitive analysis to understand the other competitors and their strengths and weaknesses.</a:t>
              </a:r>
              <a:endParaRPr lang="en-US" sz="1600" dirty="0">
                <a:latin typeface="Arial Nova Cond" panose="020B0506020202020204" pitchFamily="34" charset="0"/>
              </a:endParaRPr>
            </a:p>
          </p:txBody>
        </p:sp>
      </p:grpSp>
      <p:sp>
        <p:nvSpPr>
          <p:cNvPr id="19" name="Oval 18">
            <a:extLst>
              <a:ext uri="{FF2B5EF4-FFF2-40B4-BE49-F238E27FC236}">
                <a16:creationId xmlns:a16="http://schemas.microsoft.com/office/drawing/2014/main" id="{3CF46A19-3892-4AFF-95ED-56606D89AA8C}"/>
              </a:ext>
            </a:extLst>
          </p:cNvPr>
          <p:cNvSpPr/>
          <p:nvPr/>
        </p:nvSpPr>
        <p:spPr>
          <a:xfrm>
            <a:off x="3804153" y="474543"/>
            <a:ext cx="724247" cy="724247"/>
          </a:xfrm>
          <a:prstGeom prst="ellipse">
            <a:avLst/>
          </a:prstGeom>
          <a:solidFill>
            <a:srgbClr val="EEC1D9"/>
          </a:solidFill>
          <a:ln>
            <a:solidFill>
              <a:srgbClr val="EEC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panose="020B0506020202020204" pitchFamily="34" charset="0"/>
            </a:endParaRPr>
          </a:p>
        </p:txBody>
      </p:sp>
      <p:sp>
        <p:nvSpPr>
          <p:cNvPr id="20" name="Oval 19">
            <a:extLst>
              <a:ext uri="{FF2B5EF4-FFF2-40B4-BE49-F238E27FC236}">
                <a16:creationId xmlns:a16="http://schemas.microsoft.com/office/drawing/2014/main" id="{84879055-98B0-4274-AE99-9CAA2F119237}"/>
              </a:ext>
            </a:extLst>
          </p:cNvPr>
          <p:cNvSpPr/>
          <p:nvPr/>
        </p:nvSpPr>
        <p:spPr>
          <a:xfrm>
            <a:off x="4507730" y="1540906"/>
            <a:ext cx="724247" cy="724247"/>
          </a:xfrm>
          <a:prstGeom prst="ellipse">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panose="020B0506020202020204" pitchFamily="34" charset="0"/>
            </a:endParaRPr>
          </a:p>
        </p:txBody>
      </p:sp>
      <p:sp>
        <p:nvSpPr>
          <p:cNvPr id="21" name="Oval 20">
            <a:extLst>
              <a:ext uri="{FF2B5EF4-FFF2-40B4-BE49-F238E27FC236}">
                <a16:creationId xmlns:a16="http://schemas.microsoft.com/office/drawing/2014/main" id="{725433F9-82C5-400B-B704-EC3484E80C5C}"/>
              </a:ext>
            </a:extLst>
          </p:cNvPr>
          <p:cNvSpPr/>
          <p:nvPr/>
        </p:nvSpPr>
        <p:spPr>
          <a:xfrm>
            <a:off x="4772235" y="2792127"/>
            <a:ext cx="724247" cy="724247"/>
          </a:xfrm>
          <a:prstGeom prst="ellipse">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panose="020B0506020202020204" pitchFamily="34" charset="0"/>
            </a:endParaRPr>
          </a:p>
        </p:txBody>
      </p:sp>
      <p:sp>
        <p:nvSpPr>
          <p:cNvPr id="22" name="Freeform: Shape 21">
            <a:extLst>
              <a:ext uri="{FF2B5EF4-FFF2-40B4-BE49-F238E27FC236}">
                <a16:creationId xmlns:a16="http://schemas.microsoft.com/office/drawing/2014/main" id="{D0642C03-5440-4C9D-AEC1-2A7EAB0F1982}"/>
              </a:ext>
            </a:extLst>
          </p:cNvPr>
          <p:cNvSpPr/>
          <p:nvPr/>
        </p:nvSpPr>
        <p:spPr>
          <a:xfrm>
            <a:off x="4731740" y="1730356"/>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latin typeface="Arial Nova Cond" panose="020B0506020202020204" pitchFamily="34" charset="0"/>
            </a:endParaRPr>
          </a:p>
        </p:txBody>
      </p:sp>
      <p:grpSp>
        <p:nvGrpSpPr>
          <p:cNvPr id="23" name="Group 22">
            <a:extLst>
              <a:ext uri="{FF2B5EF4-FFF2-40B4-BE49-F238E27FC236}">
                <a16:creationId xmlns:a16="http://schemas.microsoft.com/office/drawing/2014/main" id="{FCD2FE9E-8BDB-4FF1-8C2C-39E74B0E73A4}"/>
              </a:ext>
            </a:extLst>
          </p:cNvPr>
          <p:cNvGrpSpPr/>
          <p:nvPr/>
        </p:nvGrpSpPr>
        <p:grpSpPr>
          <a:xfrm>
            <a:off x="4864320" y="3031688"/>
            <a:ext cx="540074" cy="299226"/>
            <a:chOff x="3293429" y="2401990"/>
            <a:chExt cx="704850" cy="390520"/>
          </a:xfrm>
          <a:solidFill>
            <a:schemeClr val="bg1"/>
          </a:solidFill>
        </p:grpSpPr>
        <p:sp>
          <p:nvSpPr>
            <p:cNvPr id="24" name="Freeform: Shape 23">
              <a:extLst>
                <a:ext uri="{FF2B5EF4-FFF2-40B4-BE49-F238E27FC236}">
                  <a16:creationId xmlns:a16="http://schemas.microsoft.com/office/drawing/2014/main" id="{BF6E4BDE-9F5C-4303-98C7-27A9D9887D61}"/>
                </a:ext>
              </a:extLst>
            </p:cNvPr>
            <p:cNvSpPr/>
            <p:nvPr/>
          </p:nvSpPr>
          <p:spPr>
            <a:xfrm>
              <a:off x="3483843" y="2401990"/>
              <a:ext cx="419100" cy="314326"/>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latin typeface="Arial Nova Cond" panose="020B0506020202020204" pitchFamily="34" charset="0"/>
              </a:endParaRPr>
            </a:p>
          </p:txBody>
        </p:sp>
        <p:sp>
          <p:nvSpPr>
            <p:cNvPr id="25" name="Freeform: Shape 24">
              <a:extLst>
                <a:ext uri="{FF2B5EF4-FFF2-40B4-BE49-F238E27FC236}">
                  <a16:creationId xmlns:a16="http://schemas.microsoft.com/office/drawing/2014/main" id="{8FB7FE42-C0A6-4E25-9977-F550495E6A30}"/>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latin typeface="Arial Nova Cond" panose="020B0506020202020204" pitchFamily="34" charset="0"/>
              </a:endParaRPr>
            </a:p>
          </p:txBody>
        </p:sp>
      </p:grpSp>
      <p:sp>
        <p:nvSpPr>
          <p:cNvPr id="26" name="Freeform: Shape 25">
            <a:extLst>
              <a:ext uri="{FF2B5EF4-FFF2-40B4-BE49-F238E27FC236}">
                <a16:creationId xmlns:a16="http://schemas.microsoft.com/office/drawing/2014/main" id="{CF9470A5-D0D5-449F-8284-2B63519D212F}"/>
              </a:ext>
            </a:extLst>
          </p:cNvPr>
          <p:cNvSpPr/>
          <p:nvPr/>
        </p:nvSpPr>
        <p:spPr>
          <a:xfrm>
            <a:off x="6337560" y="450092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latin typeface="Arial Nova Cond" panose="020B0506020202020204" pitchFamily="34" charset="0"/>
            </a:endParaRPr>
          </a:p>
        </p:txBody>
      </p:sp>
      <p:grpSp>
        <p:nvGrpSpPr>
          <p:cNvPr id="27" name="Group 26">
            <a:extLst>
              <a:ext uri="{FF2B5EF4-FFF2-40B4-BE49-F238E27FC236}">
                <a16:creationId xmlns:a16="http://schemas.microsoft.com/office/drawing/2014/main" id="{F5B44B2D-F23F-4097-B09B-D26B7BC8AB17}"/>
              </a:ext>
            </a:extLst>
          </p:cNvPr>
          <p:cNvGrpSpPr/>
          <p:nvPr/>
        </p:nvGrpSpPr>
        <p:grpSpPr>
          <a:xfrm>
            <a:off x="4048116" y="594619"/>
            <a:ext cx="301654" cy="484094"/>
            <a:chOff x="6899592" y="1993712"/>
            <a:chExt cx="3149063" cy="5053610"/>
          </a:xfrm>
        </p:grpSpPr>
        <p:sp>
          <p:nvSpPr>
            <p:cNvPr id="28" name="Freeform: Shape 27">
              <a:extLst>
                <a:ext uri="{FF2B5EF4-FFF2-40B4-BE49-F238E27FC236}">
                  <a16:creationId xmlns:a16="http://schemas.microsoft.com/office/drawing/2014/main" id="{5B5526E1-4A5A-4D84-8F6C-E53FCF10062D}"/>
                </a:ext>
              </a:extLst>
            </p:cNvPr>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endParaRPr lang="en-US">
                <a:latin typeface="Arial Nova Cond" panose="020B0506020202020204" pitchFamily="34" charset="0"/>
              </a:endParaRPr>
            </a:p>
          </p:txBody>
        </p:sp>
        <p:sp>
          <p:nvSpPr>
            <p:cNvPr id="29" name="Freeform: Shape 28">
              <a:extLst>
                <a:ext uri="{FF2B5EF4-FFF2-40B4-BE49-F238E27FC236}">
                  <a16:creationId xmlns:a16="http://schemas.microsoft.com/office/drawing/2014/main" id="{0B311302-C140-4A0E-9EDE-5C263DB5ABAE}"/>
                </a:ext>
              </a:extLst>
            </p:cNvPr>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endParaRPr lang="en-US">
                <a:latin typeface="Arial Nova Cond" panose="020B0506020202020204" pitchFamily="34" charset="0"/>
              </a:endParaRPr>
            </a:p>
          </p:txBody>
        </p:sp>
      </p:grpSp>
      <p:sp>
        <p:nvSpPr>
          <p:cNvPr id="30" name="Oval 29">
            <a:extLst>
              <a:ext uri="{FF2B5EF4-FFF2-40B4-BE49-F238E27FC236}">
                <a16:creationId xmlns:a16="http://schemas.microsoft.com/office/drawing/2014/main" id="{05AD42BC-A8D2-46BD-80F5-F5E29D25ED50}"/>
              </a:ext>
            </a:extLst>
          </p:cNvPr>
          <p:cNvSpPr/>
          <p:nvPr/>
        </p:nvSpPr>
        <p:spPr>
          <a:xfrm>
            <a:off x="4612019" y="4057427"/>
            <a:ext cx="724247" cy="724247"/>
          </a:xfrm>
          <a:prstGeom prst="ellipse">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panose="020B0506020202020204" pitchFamily="34" charset="0"/>
            </a:endParaRPr>
          </a:p>
        </p:txBody>
      </p:sp>
      <p:grpSp>
        <p:nvGrpSpPr>
          <p:cNvPr id="31" name="Group 30">
            <a:extLst>
              <a:ext uri="{FF2B5EF4-FFF2-40B4-BE49-F238E27FC236}">
                <a16:creationId xmlns:a16="http://schemas.microsoft.com/office/drawing/2014/main" id="{B93AB9B3-B2EA-4027-BB56-E89CF03320D7}"/>
              </a:ext>
            </a:extLst>
          </p:cNvPr>
          <p:cNvGrpSpPr/>
          <p:nvPr/>
        </p:nvGrpSpPr>
        <p:grpSpPr>
          <a:xfrm>
            <a:off x="4772788" y="4202197"/>
            <a:ext cx="500235" cy="414307"/>
            <a:chOff x="1720613" y="1882872"/>
            <a:chExt cx="962025" cy="803434"/>
          </a:xfrm>
          <a:solidFill>
            <a:schemeClr val="bg1"/>
          </a:solidFill>
        </p:grpSpPr>
        <p:sp>
          <p:nvSpPr>
            <p:cNvPr id="32" name="Freeform: Shape 31">
              <a:extLst>
                <a:ext uri="{FF2B5EF4-FFF2-40B4-BE49-F238E27FC236}">
                  <a16:creationId xmlns:a16="http://schemas.microsoft.com/office/drawing/2014/main" id="{41A35E63-63DE-40CE-B9D4-6DE35C53F787}"/>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latin typeface="Arial Nova Cond" panose="020B0506020202020204" pitchFamily="34" charset="0"/>
              </a:endParaRPr>
            </a:p>
          </p:txBody>
        </p:sp>
        <p:sp>
          <p:nvSpPr>
            <p:cNvPr id="33" name="Freeform: Shape 32">
              <a:extLst>
                <a:ext uri="{FF2B5EF4-FFF2-40B4-BE49-F238E27FC236}">
                  <a16:creationId xmlns:a16="http://schemas.microsoft.com/office/drawing/2014/main" id="{F433323A-CBE4-466C-AF19-C6E1B09F727F}"/>
                </a:ext>
              </a:extLst>
            </p:cNvPr>
            <p:cNvSpPr/>
            <p:nvPr/>
          </p:nvSpPr>
          <p:spPr>
            <a:xfrm>
              <a:off x="1720613" y="2038605"/>
              <a:ext cx="962025" cy="647701"/>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latin typeface="Arial Nova Cond" panose="020B0506020202020204" pitchFamily="34" charset="0"/>
              </a:endParaRPr>
            </a:p>
          </p:txBody>
        </p:sp>
      </p:grpSp>
      <p:grpSp>
        <p:nvGrpSpPr>
          <p:cNvPr id="34" name="Group 33">
            <a:extLst>
              <a:ext uri="{FF2B5EF4-FFF2-40B4-BE49-F238E27FC236}">
                <a16:creationId xmlns:a16="http://schemas.microsoft.com/office/drawing/2014/main" id="{C2635731-4F73-4BC5-8836-D8591E021903}"/>
              </a:ext>
            </a:extLst>
          </p:cNvPr>
          <p:cNvGrpSpPr/>
          <p:nvPr/>
        </p:nvGrpSpPr>
        <p:grpSpPr>
          <a:xfrm>
            <a:off x="5342151" y="4078513"/>
            <a:ext cx="6536899" cy="939047"/>
            <a:chOff x="865577" y="2901332"/>
            <a:chExt cx="1553922" cy="2348712"/>
          </a:xfrm>
        </p:grpSpPr>
        <p:sp>
          <p:nvSpPr>
            <p:cNvPr id="35" name="TextBox 34">
              <a:extLst>
                <a:ext uri="{FF2B5EF4-FFF2-40B4-BE49-F238E27FC236}">
                  <a16:creationId xmlns:a16="http://schemas.microsoft.com/office/drawing/2014/main" id="{4537ABD4-4DFB-48D2-A0B3-C6A3751D560F}"/>
                </a:ext>
              </a:extLst>
            </p:cNvPr>
            <p:cNvSpPr txBox="1"/>
            <p:nvPr/>
          </p:nvSpPr>
          <p:spPr>
            <a:xfrm>
              <a:off x="892091" y="2901332"/>
              <a:ext cx="1527408" cy="923761"/>
            </a:xfrm>
            <a:prstGeom prst="rect">
              <a:avLst/>
            </a:prstGeom>
            <a:noFill/>
          </p:spPr>
          <p:txBody>
            <a:bodyPr wrap="square" rtlCol="0" anchor="ctr">
              <a:spAutoFit/>
            </a:bodyPr>
            <a:lstStyle/>
            <a:p>
              <a:r>
                <a:rPr lang="en-US" altLang="ko-KR" sz="1200" b="1" dirty="0">
                  <a:solidFill>
                    <a:schemeClr val="tx1">
                      <a:lumMod val="75000"/>
                      <a:lumOff val="25000"/>
                    </a:schemeClr>
                  </a:solidFill>
                  <a:latin typeface="Arial Nova Cond" panose="020B0506020202020204" pitchFamily="34" charset="0"/>
                  <a:cs typeface="Arial" pitchFamily="34" charset="0"/>
                </a:rPr>
                <a:t> </a:t>
              </a:r>
              <a:r>
                <a:rPr lang="en-US" altLang="ko-KR" b="1" dirty="0">
                  <a:solidFill>
                    <a:schemeClr val="tx1">
                      <a:lumMod val="75000"/>
                      <a:lumOff val="25000"/>
                    </a:schemeClr>
                  </a:solidFill>
                  <a:latin typeface="Arial Nova Cond" panose="020B0506020202020204" pitchFamily="34" charset="0"/>
                  <a:cs typeface="Arial" pitchFamily="34" charset="0"/>
                </a:rPr>
                <a:t>Company Overview</a:t>
              </a:r>
              <a:endParaRPr lang="ko-KR" altLang="en-US" sz="1200" b="1" dirty="0">
                <a:solidFill>
                  <a:schemeClr val="tx1">
                    <a:lumMod val="75000"/>
                    <a:lumOff val="25000"/>
                  </a:schemeClr>
                </a:solidFill>
                <a:latin typeface="Arial Nova Cond" panose="020B0506020202020204" pitchFamily="34" charset="0"/>
                <a:cs typeface="Arial" pitchFamily="34" charset="0"/>
              </a:endParaRPr>
            </a:p>
          </p:txBody>
        </p:sp>
        <p:sp>
          <p:nvSpPr>
            <p:cNvPr id="36" name="TextBox 35">
              <a:extLst>
                <a:ext uri="{FF2B5EF4-FFF2-40B4-BE49-F238E27FC236}">
                  <a16:creationId xmlns:a16="http://schemas.microsoft.com/office/drawing/2014/main" id="{825723B7-CFAD-490A-B8F3-9097466F7314}"/>
                </a:ext>
              </a:extLst>
            </p:cNvPr>
            <p:cNvSpPr txBox="1"/>
            <p:nvPr/>
          </p:nvSpPr>
          <p:spPr>
            <a:xfrm>
              <a:off x="865577" y="3787425"/>
              <a:ext cx="1527408" cy="1462619"/>
            </a:xfrm>
            <a:prstGeom prst="rect">
              <a:avLst/>
            </a:prstGeom>
            <a:noFill/>
          </p:spPr>
          <p:txBody>
            <a:bodyPr wrap="square" rtlCol="0">
              <a:spAutoFit/>
            </a:bodyPr>
            <a:lstStyle/>
            <a:p>
              <a:pPr marL="139700" indent="0" algn="l"/>
              <a:r>
                <a:rPr lang="en-US" sz="1600" b="0" i="0" dirty="0">
                  <a:effectLst/>
                  <a:latin typeface="Arial Nova Cond" panose="020B0506020202020204" pitchFamily="34" charset="0"/>
                </a:rPr>
                <a:t>- Type of business structure</a:t>
              </a:r>
              <a:r>
                <a:rPr lang="en-US" sz="1600" dirty="0">
                  <a:latin typeface="Arial Nova Cond" panose="020B0506020202020204" pitchFamily="34" charset="0"/>
                </a:rPr>
                <a:t>		</a:t>
              </a:r>
              <a:r>
                <a:rPr lang="en-US" sz="1600" b="0" i="0" dirty="0">
                  <a:effectLst/>
                  <a:latin typeface="Arial Nova Cond" panose="020B0506020202020204" pitchFamily="34" charset="0"/>
                </a:rPr>
                <a:t>- Team/remote team</a:t>
              </a:r>
            </a:p>
            <a:p>
              <a:pPr marL="139700" indent="0" algn="l"/>
              <a:r>
                <a:rPr lang="en-US" sz="1600" b="0" i="0" dirty="0">
                  <a:effectLst/>
                  <a:latin typeface="Arial Nova Cond" panose="020B0506020202020204" pitchFamily="34" charset="0"/>
                </a:rPr>
                <a:t>- Problem and mission		- Statement of the concept</a:t>
              </a:r>
            </a:p>
          </p:txBody>
        </p:sp>
      </p:grpSp>
      <p:sp>
        <p:nvSpPr>
          <p:cNvPr id="37" name="Oval 36">
            <a:extLst>
              <a:ext uri="{FF2B5EF4-FFF2-40B4-BE49-F238E27FC236}">
                <a16:creationId xmlns:a16="http://schemas.microsoft.com/office/drawing/2014/main" id="{D9AF1FEC-E97B-4700-8456-0032CB566EC1}"/>
              </a:ext>
            </a:extLst>
          </p:cNvPr>
          <p:cNvSpPr/>
          <p:nvPr/>
        </p:nvSpPr>
        <p:spPr>
          <a:xfrm>
            <a:off x="4049236" y="5232147"/>
            <a:ext cx="724247" cy="724247"/>
          </a:xfrm>
          <a:prstGeom prst="ellipse">
            <a:avLst/>
          </a:prstGeom>
          <a:solidFill>
            <a:srgbClr val="EEC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panose="020B0506020202020204" pitchFamily="34" charset="0"/>
            </a:endParaRPr>
          </a:p>
        </p:txBody>
      </p:sp>
      <p:grpSp>
        <p:nvGrpSpPr>
          <p:cNvPr id="38" name="Group 37">
            <a:extLst>
              <a:ext uri="{FF2B5EF4-FFF2-40B4-BE49-F238E27FC236}">
                <a16:creationId xmlns:a16="http://schemas.microsoft.com/office/drawing/2014/main" id="{FFAE4D17-DDE0-4370-9DD7-0DEE9D912F27}"/>
              </a:ext>
            </a:extLst>
          </p:cNvPr>
          <p:cNvGrpSpPr/>
          <p:nvPr/>
        </p:nvGrpSpPr>
        <p:grpSpPr>
          <a:xfrm>
            <a:off x="4165516" y="5332050"/>
            <a:ext cx="483884" cy="471431"/>
            <a:chOff x="1960454" y="5041163"/>
            <a:chExt cx="1743075" cy="1472566"/>
          </a:xfrm>
          <a:solidFill>
            <a:schemeClr val="bg1"/>
          </a:solidFill>
        </p:grpSpPr>
        <p:sp>
          <p:nvSpPr>
            <p:cNvPr id="39" name="Freeform: Shape 38">
              <a:extLst>
                <a:ext uri="{FF2B5EF4-FFF2-40B4-BE49-F238E27FC236}">
                  <a16:creationId xmlns:a16="http://schemas.microsoft.com/office/drawing/2014/main" id="{3BCCDD72-F811-4ACC-BAAF-EE825E854B6F}"/>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9525" cap="flat">
              <a:noFill/>
              <a:prstDash val="solid"/>
              <a:miter/>
            </a:ln>
          </p:spPr>
          <p:txBody>
            <a:bodyPr rtlCol="0" anchor="ctr"/>
            <a:lstStyle/>
            <a:p>
              <a:endParaRPr lang="en-US" dirty="0">
                <a:latin typeface="Arial Nova Cond" panose="020B0506020202020204" pitchFamily="34" charset="0"/>
              </a:endParaRPr>
            </a:p>
          </p:txBody>
        </p:sp>
        <p:sp>
          <p:nvSpPr>
            <p:cNvPr id="40" name="Freeform: Shape 39">
              <a:extLst>
                <a:ext uri="{FF2B5EF4-FFF2-40B4-BE49-F238E27FC236}">
                  <a16:creationId xmlns:a16="http://schemas.microsoft.com/office/drawing/2014/main" id="{47A8CB20-B00F-447B-AED1-0DEB3EC637DA}"/>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latin typeface="Arial Nova Cond" panose="020B0506020202020204" pitchFamily="34" charset="0"/>
              </a:endParaRPr>
            </a:p>
          </p:txBody>
        </p:sp>
        <p:sp>
          <p:nvSpPr>
            <p:cNvPr id="41" name="Freeform: Shape 40">
              <a:extLst>
                <a:ext uri="{FF2B5EF4-FFF2-40B4-BE49-F238E27FC236}">
                  <a16:creationId xmlns:a16="http://schemas.microsoft.com/office/drawing/2014/main" id="{DC5DE8F1-E44F-406A-B5B8-7A3BC14193F0}"/>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9525" cap="flat">
              <a:noFill/>
              <a:prstDash val="solid"/>
              <a:miter/>
            </a:ln>
          </p:spPr>
          <p:txBody>
            <a:bodyPr rtlCol="0" anchor="ctr"/>
            <a:lstStyle/>
            <a:p>
              <a:endParaRPr lang="en-US">
                <a:latin typeface="Arial Nova Cond" panose="020B0506020202020204" pitchFamily="34" charset="0"/>
              </a:endParaRPr>
            </a:p>
          </p:txBody>
        </p:sp>
        <p:sp>
          <p:nvSpPr>
            <p:cNvPr id="42" name="Freeform: Shape 41">
              <a:extLst>
                <a:ext uri="{FF2B5EF4-FFF2-40B4-BE49-F238E27FC236}">
                  <a16:creationId xmlns:a16="http://schemas.microsoft.com/office/drawing/2014/main" id="{B06E357C-920D-407F-8F95-BA674E1A583F}"/>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latin typeface="Arial Nova Cond" panose="020B0506020202020204" pitchFamily="34" charset="0"/>
              </a:endParaRPr>
            </a:p>
          </p:txBody>
        </p:sp>
        <p:sp>
          <p:nvSpPr>
            <p:cNvPr id="43" name="Freeform: Shape 42">
              <a:extLst>
                <a:ext uri="{FF2B5EF4-FFF2-40B4-BE49-F238E27FC236}">
                  <a16:creationId xmlns:a16="http://schemas.microsoft.com/office/drawing/2014/main" id="{E0F308D3-B25B-4246-B588-5166B047CF04}"/>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latin typeface="Arial Nova Cond" panose="020B0506020202020204" pitchFamily="34" charset="0"/>
              </a:endParaRPr>
            </a:p>
          </p:txBody>
        </p:sp>
        <p:sp>
          <p:nvSpPr>
            <p:cNvPr id="44" name="Freeform: Shape 43">
              <a:extLst>
                <a:ext uri="{FF2B5EF4-FFF2-40B4-BE49-F238E27FC236}">
                  <a16:creationId xmlns:a16="http://schemas.microsoft.com/office/drawing/2014/main" id="{996B653D-9E35-494C-B2DB-523CBF09BBB4}"/>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9525" cap="flat">
              <a:noFill/>
              <a:prstDash val="solid"/>
              <a:miter/>
            </a:ln>
          </p:spPr>
          <p:txBody>
            <a:bodyPr rtlCol="0" anchor="ctr"/>
            <a:lstStyle/>
            <a:p>
              <a:endParaRPr lang="en-US">
                <a:latin typeface="Arial Nova Cond" panose="020B0506020202020204" pitchFamily="34" charset="0"/>
              </a:endParaRPr>
            </a:p>
          </p:txBody>
        </p:sp>
        <p:sp>
          <p:nvSpPr>
            <p:cNvPr id="45" name="Freeform: Shape 44">
              <a:extLst>
                <a:ext uri="{FF2B5EF4-FFF2-40B4-BE49-F238E27FC236}">
                  <a16:creationId xmlns:a16="http://schemas.microsoft.com/office/drawing/2014/main" id="{653500DC-7221-4162-8087-CA352D3A2F36}"/>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latin typeface="Arial Nova Cond" panose="020B0506020202020204" pitchFamily="34" charset="0"/>
              </a:endParaRPr>
            </a:p>
          </p:txBody>
        </p:sp>
      </p:grpSp>
      <p:grpSp>
        <p:nvGrpSpPr>
          <p:cNvPr id="54" name="Group 53">
            <a:extLst>
              <a:ext uri="{FF2B5EF4-FFF2-40B4-BE49-F238E27FC236}">
                <a16:creationId xmlns:a16="http://schemas.microsoft.com/office/drawing/2014/main" id="{73DE4C3D-772B-417F-AB85-EE2DF0888D82}"/>
              </a:ext>
            </a:extLst>
          </p:cNvPr>
          <p:cNvGrpSpPr/>
          <p:nvPr/>
        </p:nvGrpSpPr>
        <p:grpSpPr>
          <a:xfrm>
            <a:off x="5007965" y="5279827"/>
            <a:ext cx="6974722" cy="1213026"/>
            <a:chOff x="915059" y="2806603"/>
            <a:chExt cx="1532941" cy="3033979"/>
          </a:xfrm>
        </p:grpSpPr>
        <p:sp>
          <p:nvSpPr>
            <p:cNvPr id="55" name="TextBox 54">
              <a:extLst>
                <a:ext uri="{FF2B5EF4-FFF2-40B4-BE49-F238E27FC236}">
                  <a16:creationId xmlns:a16="http://schemas.microsoft.com/office/drawing/2014/main" id="{5EF02F0D-2AE0-4128-A609-06758792B421}"/>
                </a:ext>
              </a:extLst>
            </p:cNvPr>
            <p:cNvSpPr txBox="1"/>
            <p:nvPr/>
          </p:nvSpPr>
          <p:spPr>
            <a:xfrm>
              <a:off x="920592" y="2806603"/>
              <a:ext cx="1527408" cy="923761"/>
            </a:xfrm>
            <a:prstGeom prst="rect">
              <a:avLst/>
            </a:prstGeom>
            <a:noFill/>
          </p:spPr>
          <p:txBody>
            <a:bodyPr wrap="square" rtlCol="0" anchor="ctr">
              <a:spAutoFit/>
            </a:bodyPr>
            <a:lstStyle/>
            <a:p>
              <a:r>
                <a:rPr lang="en-US" altLang="ko-KR" b="1" dirty="0">
                  <a:solidFill>
                    <a:schemeClr val="tx1">
                      <a:lumMod val="75000"/>
                      <a:lumOff val="25000"/>
                    </a:schemeClr>
                  </a:solidFill>
                  <a:latin typeface="Arial Nova Cond" panose="020B0506020202020204" pitchFamily="34" charset="0"/>
                  <a:cs typeface="Arial" pitchFamily="34" charset="0"/>
                </a:rPr>
                <a:t>Financial</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56" name="TextBox 55">
              <a:extLst>
                <a:ext uri="{FF2B5EF4-FFF2-40B4-BE49-F238E27FC236}">
                  <a16:creationId xmlns:a16="http://schemas.microsoft.com/office/drawing/2014/main" id="{B88BD686-4B65-45F3-B0E9-14049FC74125}"/>
                </a:ext>
              </a:extLst>
            </p:cNvPr>
            <p:cNvSpPr txBox="1"/>
            <p:nvPr/>
          </p:nvSpPr>
          <p:spPr>
            <a:xfrm>
              <a:off x="915059" y="3762121"/>
              <a:ext cx="1527408" cy="2078461"/>
            </a:xfrm>
            <a:prstGeom prst="rect">
              <a:avLst/>
            </a:prstGeom>
            <a:noFill/>
          </p:spPr>
          <p:txBody>
            <a:bodyPr wrap="square" rtlCol="0">
              <a:spAutoFit/>
            </a:bodyPr>
            <a:lstStyle/>
            <a:p>
              <a:r>
                <a:rPr lang="en-US" sz="1600" b="0" i="0" dirty="0">
                  <a:effectLst/>
                  <a:latin typeface="Arial Nova Cond" panose="020B0506020202020204" pitchFamily="34" charset="0"/>
                </a:rPr>
                <a:t>The financial model includes, as a rule, a three- to five-year forecast of all the main forecasted models, including profit and loss, cash flow, balance sheets, start tables, and valuation. </a:t>
              </a:r>
              <a:endParaRPr lang="en-US" altLang="ko-KR" sz="2000" dirty="0">
                <a:solidFill>
                  <a:schemeClr val="tx1">
                    <a:lumMod val="75000"/>
                    <a:lumOff val="25000"/>
                  </a:schemeClr>
                </a:solidFill>
                <a:latin typeface="Arial Nova Cond" panose="020B0506020202020204" pitchFamily="34" charset="0"/>
                <a:cs typeface="Arial" pitchFamily="34" charset="0"/>
              </a:endParaRPr>
            </a:p>
          </p:txBody>
        </p:sp>
      </p:grpSp>
      <p:cxnSp>
        <p:nvCxnSpPr>
          <p:cNvPr id="71" name="Connector: Elbow 70">
            <a:extLst>
              <a:ext uri="{FF2B5EF4-FFF2-40B4-BE49-F238E27FC236}">
                <a16:creationId xmlns:a16="http://schemas.microsoft.com/office/drawing/2014/main" id="{2E440FCF-75F0-4C6D-8E84-A609143F5B6C}"/>
              </a:ext>
            </a:extLst>
          </p:cNvPr>
          <p:cNvCxnSpPr>
            <a:cxnSpLocks/>
          </p:cNvCxnSpPr>
          <p:nvPr/>
        </p:nvCxnSpPr>
        <p:spPr>
          <a:xfrm flipV="1">
            <a:off x="2415672" y="987236"/>
            <a:ext cx="1346086" cy="844623"/>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BD63F6B-305F-441A-9B4C-D3678F93C529}"/>
              </a:ext>
            </a:extLst>
          </p:cNvPr>
          <p:cNvCxnSpPr>
            <a:cxnSpLocks/>
            <a:endCxn id="20" idx="2"/>
          </p:cNvCxnSpPr>
          <p:nvPr/>
        </p:nvCxnSpPr>
        <p:spPr>
          <a:xfrm flipV="1">
            <a:off x="3113154" y="1903030"/>
            <a:ext cx="1394576" cy="4608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B562795-5777-4A10-A58E-0FDD47431849}"/>
              </a:ext>
            </a:extLst>
          </p:cNvPr>
          <p:cNvCxnSpPr>
            <a:cxnSpLocks/>
            <a:stCxn id="7" idx="54"/>
            <a:endCxn id="21" idx="2"/>
          </p:cNvCxnSpPr>
          <p:nvPr/>
        </p:nvCxnSpPr>
        <p:spPr>
          <a:xfrm>
            <a:off x="3269015" y="2948105"/>
            <a:ext cx="1503220" cy="206146"/>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26F2005-759C-419E-B39C-3EDAF1B241FA}"/>
              </a:ext>
            </a:extLst>
          </p:cNvPr>
          <p:cNvCxnSpPr>
            <a:cxnSpLocks/>
            <a:endCxn id="30" idx="2"/>
          </p:cNvCxnSpPr>
          <p:nvPr/>
        </p:nvCxnSpPr>
        <p:spPr>
          <a:xfrm>
            <a:off x="2836289" y="3723576"/>
            <a:ext cx="1775730" cy="695975"/>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593EF67-8DAC-460F-9825-E6E8425A50C4}"/>
              </a:ext>
            </a:extLst>
          </p:cNvPr>
          <p:cNvCxnSpPr>
            <a:cxnSpLocks/>
          </p:cNvCxnSpPr>
          <p:nvPr/>
        </p:nvCxnSpPr>
        <p:spPr>
          <a:xfrm>
            <a:off x="2090696" y="4199262"/>
            <a:ext cx="1950289" cy="132672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
            <a:extLst>
              <a:ext uri="{FF2B5EF4-FFF2-40B4-BE49-F238E27FC236}">
                <a16:creationId xmlns:a16="http://schemas.microsoft.com/office/drawing/2014/main" id="{61848E3C-0746-47C8-9E17-9C7B6DDC9735}"/>
              </a:ext>
            </a:extLst>
          </p:cNvPr>
          <p:cNvSpPr txBox="1">
            <a:spLocks/>
          </p:cNvSpPr>
          <p:nvPr/>
        </p:nvSpPr>
        <p:spPr>
          <a:xfrm>
            <a:off x="-388687" y="4294459"/>
            <a:ext cx="4391986" cy="1037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lgn="ctr">
              <a:spcAft>
                <a:spcPts val="600"/>
              </a:spcAft>
            </a:pPr>
            <a:r>
              <a:rPr lang="en-US" altLang="ko-KR" sz="2400" spc="620" dirty="0">
                <a:solidFill>
                  <a:schemeClr val="bg2">
                    <a:lumMod val="50000"/>
                  </a:schemeClr>
                </a:solidFill>
                <a:latin typeface="Amasis MT Pro Black" panose="02040A04050005020304" pitchFamily="18" charset="0"/>
              </a:rPr>
              <a:t>Business</a:t>
            </a:r>
          </a:p>
          <a:p>
            <a:pPr marL="274320" algn="ctr">
              <a:spcAft>
                <a:spcPts val="600"/>
              </a:spcAft>
            </a:pPr>
            <a:r>
              <a:rPr lang="en-US" altLang="ko-KR" sz="2400" spc="620" dirty="0">
                <a:solidFill>
                  <a:schemeClr val="bg2">
                    <a:lumMod val="50000"/>
                  </a:schemeClr>
                </a:solidFill>
                <a:latin typeface="Amasis MT Pro Black" panose="02040A04050005020304" pitchFamily="18" charset="0"/>
              </a:rPr>
              <a:t>Plan</a:t>
            </a:r>
            <a:endParaRPr lang="en-US" altLang="ko-KR" sz="3600" dirty="0">
              <a:solidFill>
                <a:schemeClr val="bg2">
                  <a:lumMod val="50000"/>
                </a:schemeClr>
              </a:solidFill>
              <a:latin typeface="Amasis MT Pro Black" panose="02040A04050005020304" pitchFamily="18" charset="0"/>
            </a:endParaRPr>
          </a:p>
        </p:txBody>
      </p:sp>
      <p:sp>
        <p:nvSpPr>
          <p:cNvPr id="7" name="Freeform: Shape 6">
            <a:extLst>
              <a:ext uri="{FF2B5EF4-FFF2-40B4-BE49-F238E27FC236}">
                <a16:creationId xmlns:a16="http://schemas.microsoft.com/office/drawing/2014/main" id="{5047B935-DCEE-47E2-99D4-862069882B42}"/>
              </a:ext>
            </a:extLst>
          </p:cNvPr>
          <p:cNvSpPr/>
          <p:nvPr/>
        </p:nvSpPr>
        <p:spPr>
          <a:xfrm>
            <a:off x="682278" y="1656888"/>
            <a:ext cx="2586737" cy="2578683"/>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Cond" panose="020B0506020202020204" pitchFamily="34" charset="0"/>
            </a:endParaRPr>
          </a:p>
        </p:txBody>
      </p:sp>
    </p:spTree>
    <p:extLst>
      <p:ext uri="{BB962C8B-B14F-4D97-AF65-F5344CB8AC3E}">
        <p14:creationId xmlns:p14="http://schemas.microsoft.com/office/powerpoint/2010/main" val="315377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cxnSp>
        <p:nvCxnSpPr>
          <p:cNvPr id="50" name="Straight Arrow Connector 49">
            <a:extLst>
              <a:ext uri="{FF2B5EF4-FFF2-40B4-BE49-F238E27FC236}">
                <a16:creationId xmlns:a16="http://schemas.microsoft.com/office/drawing/2014/main" id="{2E8BE8E6-955A-4F8E-ACA5-7DE72CD796F0}"/>
              </a:ext>
            </a:extLst>
          </p:cNvPr>
          <p:cNvCxnSpPr>
            <a:cxnSpLocks/>
          </p:cNvCxnSpPr>
          <p:nvPr/>
        </p:nvCxnSpPr>
        <p:spPr>
          <a:xfrm>
            <a:off x="119270" y="2711651"/>
            <a:ext cx="11847443" cy="5060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Rounded Rectangle 3">
            <a:extLst>
              <a:ext uri="{FF2B5EF4-FFF2-40B4-BE49-F238E27FC236}">
                <a16:creationId xmlns:a16="http://schemas.microsoft.com/office/drawing/2014/main" id="{67B737F6-75C9-42A6-A237-B208661FB0AD}"/>
              </a:ext>
            </a:extLst>
          </p:cNvPr>
          <p:cNvSpPr/>
          <p:nvPr/>
        </p:nvSpPr>
        <p:spPr>
          <a:xfrm>
            <a:off x="463604" y="2064131"/>
            <a:ext cx="1182532" cy="1177461"/>
          </a:xfrm>
          <a:prstGeom prst="roundRect">
            <a:avLst>
              <a:gd name="adj" fmla="val 10715"/>
            </a:avLst>
          </a:prstGeom>
          <a:solidFill>
            <a:srgbClr val="EEC1D9"/>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3" name="Rounded Rectangle 4">
            <a:extLst>
              <a:ext uri="{FF2B5EF4-FFF2-40B4-BE49-F238E27FC236}">
                <a16:creationId xmlns:a16="http://schemas.microsoft.com/office/drawing/2014/main" id="{DE032119-26CC-4A1D-8C7B-4D5AEA218EA0}"/>
              </a:ext>
            </a:extLst>
          </p:cNvPr>
          <p:cNvSpPr/>
          <p:nvPr/>
        </p:nvSpPr>
        <p:spPr>
          <a:xfrm>
            <a:off x="2252330" y="2087333"/>
            <a:ext cx="1258686" cy="1258686"/>
          </a:xfrm>
          <a:prstGeom prst="roundRect">
            <a:avLst>
              <a:gd name="adj" fmla="val 10715"/>
            </a:avLst>
          </a:prstGeom>
          <a:solidFill>
            <a:srgbClr val="DFE6B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5" name="Rounded Rectangle 5">
            <a:extLst>
              <a:ext uri="{FF2B5EF4-FFF2-40B4-BE49-F238E27FC236}">
                <a16:creationId xmlns:a16="http://schemas.microsoft.com/office/drawing/2014/main" id="{A61D9E61-FF24-4582-B410-5D8DDFB9DED3}"/>
              </a:ext>
            </a:extLst>
          </p:cNvPr>
          <p:cNvSpPr/>
          <p:nvPr/>
        </p:nvSpPr>
        <p:spPr>
          <a:xfrm>
            <a:off x="4260708" y="2107607"/>
            <a:ext cx="1258686" cy="1258687"/>
          </a:xfrm>
          <a:prstGeom prst="roundRect">
            <a:avLst>
              <a:gd name="adj" fmla="val 10715"/>
            </a:avLst>
          </a:prstGeom>
          <a:solidFill>
            <a:srgbClr val="EEC1D9"/>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6" name="Rounded Rectangle 6">
            <a:extLst>
              <a:ext uri="{FF2B5EF4-FFF2-40B4-BE49-F238E27FC236}">
                <a16:creationId xmlns:a16="http://schemas.microsoft.com/office/drawing/2014/main" id="{7D911467-30C3-4C19-BA5B-E02EC3A6A7CD}"/>
              </a:ext>
            </a:extLst>
          </p:cNvPr>
          <p:cNvSpPr/>
          <p:nvPr/>
        </p:nvSpPr>
        <p:spPr>
          <a:xfrm>
            <a:off x="6257688" y="2107608"/>
            <a:ext cx="1258686" cy="1258686"/>
          </a:xfrm>
          <a:prstGeom prst="roundRect">
            <a:avLst>
              <a:gd name="adj" fmla="val 10715"/>
            </a:avLst>
          </a:prstGeom>
          <a:solidFill>
            <a:srgbClr val="DFE6B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7" name="Rounded Rectangle 7">
            <a:extLst>
              <a:ext uri="{FF2B5EF4-FFF2-40B4-BE49-F238E27FC236}">
                <a16:creationId xmlns:a16="http://schemas.microsoft.com/office/drawing/2014/main" id="{415227C5-5120-4724-9266-16715F0E8192}"/>
              </a:ext>
            </a:extLst>
          </p:cNvPr>
          <p:cNvSpPr/>
          <p:nvPr/>
        </p:nvSpPr>
        <p:spPr>
          <a:xfrm>
            <a:off x="8307676" y="2107607"/>
            <a:ext cx="1258686" cy="1258686"/>
          </a:xfrm>
          <a:prstGeom prst="roundRect">
            <a:avLst>
              <a:gd name="adj" fmla="val 10715"/>
            </a:avLst>
          </a:prstGeom>
          <a:solidFill>
            <a:srgbClr val="EEC1D9"/>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8" name="Freeform: Shape 57">
            <a:extLst>
              <a:ext uri="{FF2B5EF4-FFF2-40B4-BE49-F238E27FC236}">
                <a16:creationId xmlns:a16="http://schemas.microsoft.com/office/drawing/2014/main" id="{0FF34DC7-AB0E-4D2B-A31B-29103AD54718}"/>
              </a:ext>
            </a:extLst>
          </p:cNvPr>
          <p:cNvSpPr/>
          <p:nvPr/>
        </p:nvSpPr>
        <p:spPr>
          <a:xfrm>
            <a:off x="4553339" y="2457974"/>
            <a:ext cx="701525" cy="619952"/>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bg1"/>
          </a:solid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39F3917D-3DA8-44CE-BA0E-1D2ADC807354}"/>
              </a:ext>
            </a:extLst>
          </p:cNvPr>
          <p:cNvSpPr/>
          <p:nvPr/>
        </p:nvSpPr>
        <p:spPr>
          <a:xfrm>
            <a:off x="4559044" y="2499227"/>
            <a:ext cx="716632" cy="475445"/>
          </a:xfrm>
          <a:custGeom>
            <a:avLst/>
            <a:gdLst>
              <a:gd name="connsiteX0" fmla="*/ 19427 w 716632"/>
              <a:gd name="connsiteY0" fmla="*/ 382848 h 475445"/>
              <a:gd name="connsiteX1" fmla="*/ 62389 w 716632"/>
              <a:gd name="connsiteY1" fmla="*/ 429073 h 475445"/>
              <a:gd name="connsiteX2" fmla="*/ 670921 w 716632"/>
              <a:gd name="connsiteY2" fmla="*/ 425266 h 475445"/>
              <a:gd name="connsiteX3" fmla="*/ 712251 w 716632"/>
              <a:gd name="connsiteY3" fmla="*/ 468771 h 475445"/>
              <a:gd name="connsiteX4" fmla="*/ 670921 w 716632"/>
              <a:gd name="connsiteY4" fmla="*/ 442125 h 475445"/>
              <a:gd name="connsiteX5" fmla="*/ 15621 w 716632"/>
              <a:gd name="connsiteY5" fmla="*/ 433967 h 475445"/>
              <a:gd name="connsiteX6" fmla="*/ 19427 w 716632"/>
              <a:gd name="connsiteY6" fmla="*/ 382848 h 475445"/>
              <a:gd name="connsiteX7" fmla="*/ 37373 w 716632"/>
              <a:gd name="connsiteY7" fmla="*/ 268646 h 475445"/>
              <a:gd name="connsiteX8" fmla="*/ 78159 w 716632"/>
              <a:gd name="connsiteY8" fmla="*/ 314871 h 475445"/>
              <a:gd name="connsiteX9" fmla="*/ 656781 w 716632"/>
              <a:gd name="connsiteY9" fmla="*/ 311064 h 475445"/>
              <a:gd name="connsiteX10" fmla="*/ 695936 w 716632"/>
              <a:gd name="connsiteY10" fmla="*/ 354569 h 475445"/>
              <a:gd name="connsiteX11" fmla="*/ 656238 w 716632"/>
              <a:gd name="connsiteY11" fmla="*/ 327922 h 475445"/>
              <a:gd name="connsiteX12" fmla="*/ 33022 w 716632"/>
              <a:gd name="connsiteY12" fmla="*/ 319765 h 475445"/>
              <a:gd name="connsiteX13" fmla="*/ 37373 w 716632"/>
              <a:gd name="connsiteY13" fmla="*/ 268646 h 475445"/>
              <a:gd name="connsiteX14" fmla="*/ 52600 w 716632"/>
              <a:gd name="connsiteY14" fmla="*/ 154989 h 475445"/>
              <a:gd name="connsiteX15" fmla="*/ 91211 w 716632"/>
              <a:gd name="connsiteY15" fmla="*/ 201214 h 475445"/>
              <a:gd name="connsiteX16" fmla="*/ 641011 w 716632"/>
              <a:gd name="connsiteY16" fmla="*/ 197407 h 475445"/>
              <a:gd name="connsiteX17" fmla="*/ 677991 w 716632"/>
              <a:gd name="connsiteY17" fmla="*/ 240912 h 475445"/>
              <a:gd name="connsiteX18" fmla="*/ 640467 w 716632"/>
              <a:gd name="connsiteY18" fmla="*/ 214265 h 475445"/>
              <a:gd name="connsiteX19" fmla="*/ 48250 w 716632"/>
              <a:gd name="connsiteY19" fmla="*/ 206108 h 475445"/>
              <a:gd name="connsiteX20" fmla="*/ 52600 w 716632"/>
              <a:gd name="connsiteY20" fmla="*/ 154989 h 475445"/>
              <a:gd name="connsiteX21" fmla="*/ 359313 w 716632"/>
              <a:gd name="connsiteY21" fmla="*/ 0 h 475445"/>
              <a:gd name="connsiteX22" fmla="*/ 601856 w 716632"/>
              <a:gd name="connsiteY22" fmla="*/ 52206 h 475445"/>
              <a:gd name="connsiteX23" fmla="*/ 359313 w 716632"/>
              <a:gd name="connsiteY23" fmla="*/ 104413 h 475445"/>
              <a:gd name="connsiteX24" fmla="*/ 116770 w 716632"/>
              <a:gd name="connsiteY24" fmla="*/ 52206 h 475445"/>
              <a:gd name="connsiteX25" fmla="*/ 359313 w 716632"/>
              <a:gd name="connsiteY25" fmla="*/ 0 h 47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632" h="475445">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C183E5CB-A8E7-47E3-A81D-C9D79B1F92CA}"/>
              </a:ext>
            </a:extLst>
          </p:cNvPr>
          <p:cNvSpPr/>
          <p:nvPr/>
        </p:nvSpPr>
        <p:spPr>
          <a:xfrm>
            <a:off x="4890533" y="2351413"/>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FA055BB2-DD09-4A03-94D0-0D915103E150}"/>
              </a:ext>
            </a:extLst>
          </p:cNvPr>
          <p:cNvGrpSpPr/>
          <p:nvPr/>
        </p:nvGrpSpPr>
        <p:grpSpPr>
          <a:xfrm>
            <a:off x="2713342" y="2382722"/>
            <a:ext cx="434161" cy="695204"/>
            <a:chOff x="4180371" y="4337250"/>
            <a:chExt cx="1369013" cy="2192144"/>
          </a:xfrm>
        </p:grpSpPr>
        <p:sp>
          <p:nvSpPr>
            <p:cNvPr id="62" name="Freeform: Shape 61">
              <a:extLst>
                <a:ext uri="{FF2B5EF4-FFF2-40B4-BE49-F238E27FC236}">
                  <a16:creationId xmlns:a16="http://schemas.microsoft.com/office/drawing/2014/main" id="{C5697961-8BA0-48A1-A8A3-DFD17105F0C5}"/>
                </a:ext>
              </a:extLst>
            </p:cNvPr>
            <p:cNvSpPr/>
            <p:nvPr/>
          </p:nvSpPr>
          <p:spPr>
            <a:xfrm>
              <a:off x="4311134" y="5863156"/>
              <a:ext cx="9525" cy="9525"/>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A1BD8D5-002D-47EB-B297-9DD60CCAACE6}"/>
                </a:ext>
              </a:extLst>
            </p:cNvPr>
            <p:cNvSpPr/>
            <p:nvPr/>
          </p:nvSpPr>
          <p:spPr>
            <a:xfrm>
              <a:off x="4180371" y="4633919"/>
              <a:ext cx="1257300" cy="1895475"/>
            </a:xfrm>
            <a:custGeom>
              <a:avLst/>
              <a:gdLst>
                <a:gd name="connsiteX0" fmla="*/ 271 w 1257300"/>
                <a:gd name="connsiteY0" fmla="*/ 265307 h 1895475"/>
                <a:gd name="connsiteX1" fmla="*/ 114571 w 1257300"/>
                <a:gd name="connsiteY1" fmla="*/ 86237 h 1895475"/>
                <a:gd name="connsiteX2" fmla="*/ 1168036 w 1257300"/>
                <a:gd name="connsiteY2" fmla="*/ 94809 h 1895475"/>
                <a:gd name="connsiteX3" fmla="*/ 1262333 w 1257300"/>
                <a:gd name="connsiteY3" fmla="*/ 204347 h 1895475"/>
                <a:gd name="connsiteX4" fmla="*/ 1110886 w 1257300"/>
                <a:gd name="connsiteY4" fmla="*/ 1710250 h 1895475"/>
                <a:gd name="connsiteX5" fmla="*/ 915623 w 1257300"/>
                <a:gd name="connsiteY5" fmla="*/ 1897892 h 1895475"/>
                <a:gd name="connsiteX6" fmla="*/ 344123 w 1257300"/>
                <a:gd name="connsiteY6" fmla="*/ 1897892 h 1895475"/>
                <a:gd name="connsiteX7" fmla="*/ 156481 w 1257300"/>
                <a:gd name="connsiteY7" fmla="*/ 1718822 h 1895475"/>
                <a:gd name="connsiteX8" fmla="*/ 271 w 1257300"/>
                <a:gd name="connsiteY8" fmla="*/ 26530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300" h="1895475">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bg1"/>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CE0F401-713F-4D24-9BF3-E6E712F70BFA}"/>
                </a:ext>
              </a:extLst>
            </p:cNvPr>
            <p:cNvSpPr/>
            <p:nvPr/>
          </p:nvSpPr>
          <p:spPr>
            <a:xfrm>
              <a:off x="4267049" y="4720003"/>
              <a:ext cx="1085850" cy="1743075"/>
            </a:xfrm>
            <a:custGeom>
              <a:avLst/>
              <a:gdLst>
                <a:gd name="connsiteX0" fmla="*/ 270 w 1085850"/>
                <a:gd name="connsiteY0" fmla="*/ 243993 h 1743075"/>
                <a:gd name="connsiteX1" fmla="*/ 99330 w 1085850"/>
                <a:gd name="connsiteY1" fmla="*/ 79211 h 1743075"/>
                <a:gd name="connsiteX2" fmla="*/ 1008015 w 1085850"/>
                <a:gd name="connsiteY2" fmla="*/ 86831 h 1743075"/>
                <a:gd name="connsiteX3" fmla="*/ 1089930 w 1085850"/>
                <a:gd name="connsiteY3" fmla="*/ 187796 h 1743075"/>
                <a:gd name="connsiteX4" fmla="*/ 958485 w 1085850"/>
                <a:gd name="connsiteY4" fmla="*/ 1573683 h 1743075"/>
                <a:gd name="connsiteX5" fmla="*/ 789893 w 1085850"/>
                <a:gd name="connsiteY5" fmla="*/ 1746086 h 1743075"/>
                <a:gd name="connsiteX6" fmla="*/ 296498 w 1085850"/>
                <a:gd name="connsiteY6" fmla="*/ 1746086 h 1743075"/>
                <a:gd name="connsiteX7" fmla="*/ 134573 w 1085850"/>
                <a:gd name="connsiteY7" fmla="*/ 1581303 h 1743075"/>
                <a:gd name="connsiteX8" fmla="*/ 270 w 1085850"/>
                <a:gd name="connsiteY8" fmla="*/ 243993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 h="1743075">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F210521-F2F1-4D31-A054-8C8B2493B19E}"/>
                </a:ext>
              </a:extLst>
            </p:cNvPr>
            <p:cNvSpPr/>
            <p:nvPr/>
          </p:nvSpPr>
          <p:spPr>
            <a:xfrm>
              <a:off x="4368063" y="4337250"/>
              <a:ext cx="1181321" cy="2067372"/>
            </a:xfrm>
            <a:custGeom>
              <a:avLst/>
              <a:gdLst>
                <a:gd name="connsiteX0" fmla="*/ 250728 w 1181321"/>
                <a:gd name="connsiteY0" fmla="*/ 1203009 h 2067372"/>
                <a:gd name="connsiteX1" fmla="*/ 188816 w 1181321"/>
                <a:gd name="connsiteY1" fmla="*/ 1264922 h 2067372"/>
                <a:gd name="connsiteX2" fmla="*/ 250728 w 1181321"/>
                <a:gd name="connsiteY2" fmla="*/ 1326834 h 2067372"/>
                <a:gd name="connsiteX3" fmla="*/ 312641 w 1181321"/>
                <a:gd name="connsiteY3" fmla="*/ 1264922 h 2067372"/>
                <a:gd name="connsiteX4" fmla="*/ 250728 w 1181321"/>
                <a:gd name="connsiteY4" fmla="*/ 1203009 h 2067372"/>
                <a:gd name="connsiteX5" fmla="*/ 137381 w 1181321"/>
                <a:gd name="connsiteY5" fmla="*/ 1099186 h 2067372"/>
                <a:gd name="connsiteX6" fmla="*/ 93566 w 1181321"/>
                <a:gd name="connsiteY6" fmla="*/ 1143001 h 2067372"/>
                <a:gd name="connsiteX7" fmla="*/ 137381 w 1181321"/>
                <a:gd name="connsiteY7" fmla="*/ 1186816 h 2067372"/>
                <a:gd name="connsiteX8" fmla="*/ 181196 w 1181321"/>
                <a:gd name="connsiteY8" fmla="*/ 1143001 h 2067372"/>
                <a:gd name="connsiteX9" fmla="*/ 137381 w 1181321"/>
                <a:gd name="connsiteY9" fmla="*/ 1099186 h 2067372"/>
                <a:gd name="connsiteX10" fmla="*/ 892713 w 1181321"/>
                <a:gd name="connsiteY10" fmla="*/ 0 h 2067372"/>
                <a:gd name="connsiteX11" fmla="*/ 1181321 w 1181321"/>
                <a:gd name="connsiteY11" fmla="*/ 0 h 2067372"/>
                <a:gd name="connsiteX12" fmla="*/ 1178463 w 1181321"/>
                <a:gd name="connsiteY12" fmla="*/ 62865 h 2067372"/>
                <a:gd name="connsiteX13" fmla="*/ 940338 w 1181321"/>
                <a:gd name="connsiteY13" fmla="*/ 62865 h 2067372"/>
                <a:gd name="connsiteX14" fmla="*/ 862233 w 1181321"/>
                <a:gd name="connsiteY14" fmla="*/ 140018 h 2067372"/>
                <a:gd name="connsiteX15" fmla="*/ 677808 w 1181321"/>
                <a:gd name="connsiteY15" fmla="*/ 859285 h 2067372"/>
                <a:gd name="connsiteX16" fmla="*/ 654931 w 1181321"/>
                <a:gd name="connsiteY16" fmla="*/ 948986 h 2067372"/>
                <a:gd name="connsiteX17" fmla="*/ 822229 w 1181321"/>
                <a:gd name="connsiteY17" fmla="*/ 983933 h 2067372"/>
                <a:gd name="connsiteX18" fmla="*/ 888904 w 1181321"/>
                <a:gd name="connsiteY18" fmla="*/ 1049655 h 2067372"/>
                <a:gd name="connsiteX19" fmla="*/ 782224 w 1181321"/>
                <a:gd name="connsiteY19" fmla="*/ 1953578 h 2067372"/>
                <a:gd name="connsiteX20" fmla="*/ 645064 w 1181321"/>
                <a:gd name="connsiteY20" fmla="*/ 2065973 h 2067372"/>
                <a:gd name="connsiteX21" fmla="*/ 256355 w 1181321"/>
                <a:gd name="connsiteY21" fmla="*/ 2065973 h 2067372"/>
                <a:gd name="connsiteX22" fmla="*/ 243109 w 1181321"/>
                <a:gd name="connsiteY22" fmla="*/ 2065973 h 2067372"/>
                <a:gd name="connsiteX23" fmla="*/ 243494 w 1181321"/>
                <a:gd name="connsiteY23" fmla="*/ 2066074 h 2067372"/>
                <a:gd name="connsiteX24" fmla="*/ 242974 w 1181321"/>
                <a:gd name="connsiteY24" fmla="*/ 2065973 h 2067372"/>
                <a:gd name="connsiteX25" fmla="*/ 215844 w 1181321"/>
                <a:gd name="connsiteY25" fmla="*/ 2060734 h 2067372"/>
                <a:gd name="connsiteX26" fmla="*/ 110711 w 1181321"/>
                <a:gd name="connsiteY26" fmla="*/ 1958341 h 2067372"/>
                <a:gd name="connsiteX27" fmla="*/ 221 w 1181321"/>
                <a:gd name="connsiteY27" fmla="*/ 1085850 h 2067372"/>
                <a:gd name="connsiteX28" fmla="*/ 81184 w 1181321"/>
                <a:gd name="connsiteY28" fmla="*/ 979170 h 2067372"/>
                <a:gd name="connsiteX29" fmla="*/ 418845 w 1181321"/>
                <a:gd name="connsiteY29" fmla="*/ 927616 h 2067372"/>
                <a:gd name="connsiteX30" fmla="*/ 593877 w 1181321"/>
                <a:gd name="connsiteY30" fmla="*/ 938626 h 2067372"/>
                <a:gd name="connsiteX31" fmla="*/ 819371 w 1181321"/>
                <a:gd name="connsiteY31" fmla="*/ 57150 h 2067372"/>
                <a:gd name="connsiteX32" fmla="*/ 892713 w 1181321"/>
                <a:gd name="connsiteY32" fmla="*/ 0 h 20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321" h="2067372">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bg1"/>
            </a:solidFill>
            <a:ln w="9525" cap="flat">
              <a:noFill/>
              <a:prstDash val="solid"/>
              <a:miter/>
            </a:ln>
          </p:spPr>
          <p:txBody>
            <a:bodyPr wrap="square" rtlCol="0" anchor="ctr">
              <a:noAutofit/>
            </a:bodyPr>
            <a:lstStyle/>
            <a:p>
              <a:endParaRPr lang="en-US"/>
            </a:p>
          </p:txBody>
        </p:sp>
      </p:grpSp>
      <p:grpSp>
        <p:nvGrpSpPr>
          <p:cNvPr id="66" name="Group 65">
            <a:extLst>
              <a:ext uri="{FF2B5EF4-FFF2-40B4-BE49-F238E27FC236}">
                <a16:creationId xmlns:a16="http://schemas.microsoft.com/office/drawing/2014/main" id="{4BF46B5A-3E10-4C5D-965D-ACD660A3ADBF}"/>
              </a:ext>
            </a:extLst>
          </p:cNvPr>
          <p:cNvGrpSpPr/>
          <p:nvPr/>
        </p:nvGrpSpPr>
        <p:grpSpPr>
          <a:xfrm>
            <a:off x="6645854" y="2403990"/>
            <a:ext cx="496859" cy="820853"/>
            <a:chOff x="5279957" y="4019830"/>
            <a:chExt cx="604795" cy="875910"/>
          </a:xfrm>
        </p:grpSpPr>
        <p:sp>
          <p:nvSpPr>
            <p:cNvPr id="67" name="Freeform: Shape 66">
              <a:extLst>
                <a:ext uri="{FF2B5EF4-FFF2-40B4-BE49-F238E27FC236}">
                  <a16:creationId xmlns:a16="http://schemas.microsoft.com/office/drawing/2014/main" id="{A29EC52C-C5D3-46AD-9B98-B6D17428FF0F}"/>
                </a:ext>
              </a:extLst>
            </p:cNvPr>
            <p:cNvSpPr/>
            <p:nvPr/>
          </p:nvSpPr>
          <p:spPr>
            <a:xfrm>
              <a:off x="5279957" y="4019830"/>
              <a:ext cx="604795" cy="87591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798E4B7-9861-46D2-BF71-A78F1292EFDF}"/>
                </a:ext>
              </a:extLst>
            </p:cNvPr>
            <p:cNvSpPr/>
            <p:nvPr/>
          </p:nvSpPr>
          <p:spPr>
            <a:xfrm>
              <a:off x="5357894" y="4297434"/>
              <a:ext cx="445378" cy="226698"/>
            </a:xfrm>
            <a:custGeom>
              <a:avLst/>
              <a:gdLst>
                <a:gd name="connsiteX0" fmla="*/ 10212 w 445378"/>
                <a:gd name="connsiteY0" fmla="*/ 0 h 226698"/>
                <a:gd name="connsiteX1" fmla="*/ 433486 w 445378"/>
                <a:gd name="connsiteY1" fmla="*/ 0 h 226698"/>
                <a:gd name="connsiteX2" fmla="*/ 444576 w 445378"/>
                <a:gd name="connsiteY2" fmla="*/ 45237 h 226698"/>
                <a:gd name="connsiteX3" fmla="*/ 360174 w 445378"/>
                <a:gd name="connsiteY3" fmla="*/ 200227 h 226698"/>
                <a:gd name="connsiteX4" fmla="*/ 333895 w 445378"/>
                <a:gd name="connsiteY4" fmla="*/ 215381 h 226698"/>
                <a:gd name="connsiteX5" fmla="*/ 311727 w 445378"/>
                <a:gd name="connsiteY5" fmla="*/ 226698 h 226698"/>
                <a:gd name="connsiteX6" fmla="*/ 134703 w 445378"/>
                <a:gd name="connsiteY6" fmla="*/ 226698 h 226698"/>
                <a:gd name="connsiteX7" fmla="*/ 118481 w 445378"/>
                <a:gd name="connsiteY7" fmla="*/ 219026 h 226698"/>
                <a:gd name="connsiteX8" fmla="*/ 90091 w 445378"/>
                <a:gd name="connsiteY8" fmla="*/ 203296 h 226698"/>
                <a:gd name="connsiteX9" fmla="*/ 7225 w 445378"/>
                <a:gd name="connsiteY9" fmla="*/ 9941 h 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78" h="22669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w="9525" cap="flat">
              <a:noFill/>
              <a:prstDash val="solid"/>
              <a:miter/>
            </a:ln>
          </p:spPr>
          <p:txBody>
            <a:bodyPr wrap="square" rtlCol="0" anchor="ctr">
              <a:noAutofit/>
            </a:bodyPr>
            <a:lstStyle/>
            <a:p>
              <a:endParaRPr lang="en-US"/>
            </a:p>
          </p:txBody>
        </p:sp>
      </p:grpSp>
      <p:grpSp>
        <p:nvGrpSpPr>
          <p:cNvPr id="69" name="Group 68">
            <a:extLst>
              <a:ext uri="{FF2B5EF4-FFF2-40B4-BE49-F238E27FC236}">
                <a16:creationId xmlns:a16="http://schemas.microsoft.com/office/drawing/2014/main" id="{838DAA86-34B5-4E8A-82BA-D1E896A644E7}"/>
              </a:ext>
            </a:extLst>
          </p:cNvPr>
          <p:cNvGrpSpPr/>
          <p:nvPr/>
        </p:nvGrpSpPr>
        <p:grpSpPr>
          <a:xfrm>
            <a:off x="8573686" y="2424527"/>
            <a:ext cx="700162" cy="680775"/>
            <a:chOff x="2782567" y="352219"/>
            <a:chExt cx="1434275" cy="1496937"/>
          </a:xfrm>
        </p:grpSpPr>
        <p:sp>
          <p:nvSpPr>
            <p:cNvPr id="70" name="Freeform: Shape 69">
              <a:extLst>
                <a:ext uri="{FF2B5EF4-FFF2-40B4-BE49-F238E27FC236}">
                  <a16:creationId xmlns:a16="http://schemas.microsoft.com/office/drawing/2014/main" id="{73413080-FA4F-43B5-807F-7E75F8A178D5}"/>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DD5A417-0F88-4179-813D-2671FE309CE2}"/>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23E4D68-4B4D-4831-B8A9-20166905AC98}"/>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D188443-4036-4EC1-9E82-71CCC38295BC}"/>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w="9525"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0CD7EB8F-0C7E-4D90-AE69-A962A837F372}"/>
              </a:ext>
            </a:extLst>
          </p:cNvPr>
          <p:cNvGrpSpPr/>
          <p:nvPr/>
        </p:nvGrpSpPr>
        <p:grpSpPr>
          <a:xfrm>
            <a:off x="817504" y="2277382"/>
            <a:ext cx="448022" cy="636009"/>
            <a:chOff x="3805328" y="4061908"/>
            <a:chExt cx="310118" cy="440241"/>
          </a:xfrm>
        </p:grpSpPr>
        <p:sp>
          <p:nvSpPr>
            <p:cNvPr id="75" name="Freeform: Shape 74">
              <a:extLst>
                <a:ext uri="{FF2B5EF4-FFF2-40B4-BE49-F238E27FC236}">
                  <a16:creationId xmlns:a16="http://schemas.microsoft.com/office/drawing/2014/main" id="{0D7117E0-F14C-41EA-B7EA-70D8B90239C5}"/>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bg1"/>
            </a:solidFill>
            <a:ln w="3309"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EC6D798-1EE1-4643-9836-794105C6A0F1}"/>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bg1">
                <a:lumMod val="65000"/>
              </a:schemeClr>
            </a:solidFill>
            <a:ln w="3309"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37A4980-8136-4C76-9B08-3EBC7BBEDF02}"/>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bg1"/>
            </a:solidFill>
            <a:ln w="3309" cap="flat">
              <a:noFill/>
              <a:prstDash val="solid"/>
              <a:miter/>
            </a:ln>
          </p:spPr>
          <p:txBody>
            <a:bodyPr rtlCol="0" anchor="ctr"/>
            <a:lstStyle/>
            <a:p>
              <a:endParaRPr lang="en-US"/>
            </a:p>
          </p:txBody>
        </p:sp>
      </p:grpSp>
      <p:sp>
        <p:nvSpPr>
          <p:cNvPr id="79" name="TextBox 78">
            <a:extLst>
              <a:ext uri="{FF2B5EF4-FFF2-40B4-BE49-F238E27FC236}">
                <a16:creationId xmlns:a16="http://schemas.microsoft.com/office/drawing/2014/main" id="{B2E0B95B-9CC0-480A-9428-F96D15B07F4E}"/>
              </a:ext>
            </a:extLst>
          </p:cNvPr>
          <p:cNvSpPr txBox="1"/>
          <p:nvPr/>
        </p:nvSpPr>
        <p:spPr>
          <a:xfrm>
            <a:off x="4055179" y="3524774"/>
            <a:ext cx="1834198" cy="2031325"/>
          </a:xfrm>
          <a:prstGeom prst="rect">
            <a:avLst/>
          </a:prstGeom>
          <a:noFill/>
        </p:spPr>
        <p:txBody>
          <a:bodyPr wrap="square" rtlCol="0">
            <a:spAutoFit/>
          </a:bodyPr>
          <a:lstStyle/>
          <a:p>
            <a:pPr algn="ctr"/>
            <a:r>
              <a:rPr lang="en-US" dirty="0">
                <a:latin typeface="Arial Nova Cond" panose="020B0506020202020204" pitchFamily="34" charset="0"/>
              </a:rPr>
              <a:t>Learn how to cook – become a kitchen pro with instructional video conferences and skill tutorials.</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82" name="TextBox 81">
            <a:extLst>
              <a:ext uri="{FF2B5EF4-FFF2-40B4-BE49-F238E27FC236}">
                <a16:creationId xmlns:a16="http://schemas.microsoft.com/office/drawing/2014/main" id="{A4149BD5-ACBA-4C22-811B-4F00BC6AA75B}"/>
              </a:ext>
            </a:extLst>
          </p:cNvPr>
          <p:cNvSpPr txBox="1"/>
          <p:nvPr/>
        </p:nvSpPr>
        <p:spPr>
          <a:xfrm>
            <a:off x="7997854" y="3423758"/>
            <a:ext cx="2019747" cy="3139321"/>
          </a:xfrm>
          <a:prstGeom prst="rect">
            <a:avLst/>
          </a:prstGeom>
          <a:noFill/>
        </p:spPr>
        <p:txBody>
          <a:bodyPr wrap="square" rtlCol="0">
            <a:spAutoFit/>
          </a:bodyPr>
          <a:lstStyle/>
          <a:p>
            <a:pPr algn="ctr"/>
            <a:r>
              <a:rPr lang="en-US" dirty="0">
                <a:latin typeface="Arial Nova Cond" panose="020B0506020202020204" pitchFamily="34" charset="0"/>
              </a:rPr>
              <a:t>By conducting video conferencing and chat feature will allow users to share their knowledge with other food lovers, and it will make a huge platform for a collaborative community. </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85" name="TextBox 84">
            <a:extLst>
              <a:ext uri="{FF2B5EF4-FFF2-40B4-BE49-F238E27FC236}">
                <a16:creationId xmlns:a16="http://schemas.microsoft.com/office/drawing/2014/main" id="{32C78DB7-6C07-4FBF-A0EC-1F9317479FF3}"/>
              </a:ext>
            </a:extLst>
          </p:cNvPr>
          <p:cNvSpPr txBox="1"/>
          <p:nvPr/>
        </p:nvSpPr>
        <p:spPr>
          <a:xfrm>
            <a:off x="6021030" y="3514055"/>
            <a:ext cx="1976824" cy="2308324"/>
          </a:xfrm>
          <a:prstGeom prst="rect">
            <a:avLst/>
          </a:prstGeom>
          <a:noFill/>
        </p:spPr>
        <p:txBody>
          <a:bodyPr wrap="square" rtlCol="0">
            <a:spAutoFit/>
          </a:bodyPr>
          <a:lstStyle/>
          <a:p>
            <a:pPr algn="ctr"/>
            <a:r>
              <a:rPr lang="en-US" dirty="0">
                <a:latin typeface="Arial Nova Cond" panose="020B0506020202020204" pitchFamily="34" charset="0"/>
              </a:rPr>
              <a:t>Setup the personal profile and upload photos of the dishes we’ve cooked and exchange cooking experiences with others</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88" name="TextBox 87">
            <a:extLst>
              <a:ext uri="{FF2B5EF4-FFF2-40B4-BE49-F238E27FC236}">
                <a16:creationId xmlns:a16="http://schemas.microsoft.com/office/drawing/2014/main" id="{2CA75C54-9575-474E-876F-E1E543F15315}"/>
              </a:ext>
            </a:extLst>
          </p:cNvPr>
          <p:cNvSpPr txBox="1"/>
          <p:nvPr/>
        </p:nvSpPr>
        <p:spPr>
          <a:xfrm>
            <a:off x="2043085" y="3492164"/>
            <a:ext cx="1834197" cy="1754326"/>
          </a:xfrm>
          <a:prstGeom prst="rect">
            <a:avLst/>
          </a:prstGeom>
          <a:noFill/>
        </p:spPr>
        <p:txBody>
          <a:bodyPr wrap="square" rtlCol="0">
            <a:spAutoFit/>
          </a:bodyPr>
          <a:lstStyle/>
          <a:p>
            <a:pPr algn="ctr"/>
            <a:r>
              <a:rPr lang="en-US" dirty="0">
                <a:latin typeface="Arial Nova Cond" panose="020B0506020202020204" pitchFamily="34" charset="0"/>
              </a:rPr>
              <a:t>Be inspired daily by thousands of free food recipes, tips, and articles and have a taste of home.</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91" name="TextBox 90">
            <a:extLst>
              <a:ext uri="{FF2B5EF4-FFF2-40B4-BE49-F238E27FC236}">
                <a16:creationId xmlns:a16="http://schemas.microsoft.com/office/drawing/2014/main" id="{000202BA-8071-4E97-AEBA-5B6D39B8997E}"/>
              </a:ext>
            </a:extLst>
          </p:cNvPr>
          <p:cNvSpPr txBox="1"/>
          <p:nvPr/>
        </p:nvSpPr>
        <p:spPr>
          <a:xfrm>
            <a:off x="119270" y="3450445"/>
            <a:ext cx="1959085" cy="2031325"/>
          </a:xfrm>
          <a:prstGeom prst="rect">
            <a:avLst/>
          </a:prstGeom>
          <a:noFill/>
        </p:spPr>
        <p:txBody>
          <a:bodyPr wrap="square" rtlCol="0">
            <a:spAutoFit/>
          </a:bodyPr>
          <a:lstStyle/>
          <a:p>
            <a:pPr algn="ctr"/>
            <a:r>
              <a:rPr lang="en-US" dirty="0">
                <a:latin typeface="Arial Nova Cond" panose="020B0506020202020204" pitchFamily="34" charset="0"/>
              </a:rPr>
              <a:t>Show off the skills by uploading our own cooking and baking recipes to share with our international community. </a:t>
            </a: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
        <p:nvSpPr>
          <p:cNvPr id="93" name="Title 1">
            <a:extLst>
              <a:ext uri="{FF2B5EF4-FFF2-40B4-BE49-F238E27FC236}">
                <a16:creationId xmlns:a16="http://schemas.microsoft.com/office/drawing/2014/main" id="{09BE343D-3A59-4121-947D-66FD2FD7E5B6}"/>
              </a:ext>
            </a:extLst>
          </p:cNvPr>
          <p:cNvSpPr txBox="1">
            <a:spLocks/>
          </p:cNvSpPr>
          <p:nvPr/>
        </p:nvSpPr>
        <p:spPr>
          <a:xfrm>
            <a:off x="722572" y="1000913"/>
            <a:ext cx="7987246" cy="55380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spc="620" dirty="0">
                <a:solidFill>
                  <a:schemeClr val="bg2">
                    <a:lumMod val="50000"/>
                  </a:schemeClr>
                </a:solidFill>
                <a:latin typeface="Amasis MT Pro Black" panose="02040A04050005020304" pitchFamily="18" charset="0"/>
              </a:rPr>
              <a:t>Main Objectives</a:t>
            </a:r>
            <a:endParaRPr lang="en-US" altLang="ko-KR" dirty="0">
              <a:solidFill>
                <a:schemeClr val="bg2">
                  <a:lumMod val="50000"/>
                </a:schemeClr>
              </a:solidFill>
              <a:latin typeface="Amasis MT Pro Black" panose="02040A04050005020304" pitchFamily="18" charset="0"/>
            </a:endParaRPr>
          </a:p>
        </p:txBody>
      </p:sp>
      <p:sp>
        <p:nvSpPr>
          <p:cNvPr id="40" name="Rounded Rectangle 6">
            <a:extLst>
              <a:ext uri="{FF2B5EF4-FFF2-40B4-BE49-F238E27FC236}">
                <a16:creationId xmlns:a16="http://schemas.microsoft.com/office/drawing/2014/main" id="{B967B6E1-2943-403A-88C7-04EF0563A09C}"/>
              </a:ext>
            </a:extLst>
          </p:cNvPr>
          <p:cNvSpPr/>
          <p:nvPr/>
        </p:nvSpPr>
        <p:spPr>
          <a:xfrm>
            <a:off x="10357805" y="2141026"/>
            <a:ext cx="1258686" cy="1258686"/>
          </a:xfrm>
          <a:prstGeom prst="roundRect">
            <a:avLst>
              <a:gd name="adj" fmla="val 10715"/>
            </a:avLst>
          </a:prstGeom>
          <a:solidFill>
            <a:srgbClr val="DFE6BC"/>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41" name="Group 40">
            <a:extLst>
              <a:ext uri="{FF2B5EF4-FFF2-40B4-BE49-F238E27FC236}">
                <a16:creationId xmlns:a16="http://schemas.microsoft.com/office/drawing/2014/main" id="{914D280B-1C44-4248-A632-8E5783051C4F}"/>
              </a:ext>
            </a:extLst>
          </p:cNvPr>
          <p:cNvGrpSpPr/>
          <p:nvPr/>
        </p:nvGrpSpPr>
        <p:grpSpPr>
          <a:xfrm>
            <a:off x="10572603" y="2402003"/>
            <a:ext cx="829090" cy="736731"/>
            <a:chOff x="4077337" y="2420423"/>
            <a:chExt cx="447675" cy="397805"/>
          </a:xfrm>
          <a:solidFill>
            <a:schemeClr val="accent2"/>
          </a:solidFill>
        </p:grpSpPr>
        <p:sp>
          <p:nvSpPr>
            <p:cNvPr id="42" name="Freeform: Shape 41">
              <a:extLst>
                <a:ext uri="{FF2B5EF4-FFF2-40B4-BE49-F238E27FC236}">
                  <a16:creationId xmlns:a16="http://schemas.microsoft.com/office/drawing/2014/main" id="{B6E12CED-EB9C-42F0-A0BA-6C2A6BB1A43E}"/>
                </a:ext>
              </a:extLst>
            </p:cNvPr>
            <p:cNvSpPr/>
            <p:nvPr/>
          </p:nvSpPr>
          <p:spPr>
            <a:xfrm>
              <a:off x="4101954" y="2630585"/>
              <a:ext cx="390525" cy="161925"/>
            </a:xfrm>
            <a:custGeom>
              <a:avLst/>
              <a:gdLst>
                <a:gd name="connsiteX0" fmla="*/ 392577 w 390525"/>
                <a:gd name="connsiteY0" fmla="*/ 22860 h 161925"/>
                <a:gd name="connsiteX1" fmla="*/ 334475 w 390525"/>
                <a:gd name="connsiteY1" fmla="*/ 126682 h 161925"/>
                <a:gd name="connsiteX2" fmla="*/ 270657 w 390525"/>
                <a:gd name="connsiteY2" fmla="*/ 166688 h 161925"/>
                <a:gd name="connsiteX3" fmla="*/ 254465 w 390525"/>
                <a:gd name="connsiteY3" fmla="*/ 170497 h 161925"/>
                <a:gd name="connsiteX4" fmla="*/ 136355 w 390525"/>
                <a:gd name="connsiteY4" fmla="*/ 170497 h 161925"/>
                <a:gd name="connsiteX5" fmla="*/ 120162 w 390525"/>
                <a:gd name="connsiteY5" fmla="*/ 166688 h 161925"/>
                <a:gd name="connsiteX6" fmla="*/ 74442 w 390525"/>
                <a:gd name="connsiteY6" fmla="*/ 143827 h 161925"/>
                <a:gd name="connsiteX7" fmla="*/ 7767 w 390525"/>
                <a:gd name="connsiteY7" fmla="*/ 53340 h 161925"/>
                <a:gd name="connsiteX8" fmla="*/ 1100 w 390525"/>
                <a:gd name="connsiteY8" fmla="*/ 22860 h 161925"/>
                <a:gd name="connsiteX9" fmla="*/ 1100 w 390525"/>
                <a:gd name="connsiteY9" fmla="*/ 0 h 161925"/>
                <a:gd name="connsiteX10" fmla="*/ 390672 w 390525"/>
                <a:gd name="connsiteY10" fmla="*/ 0 h 161925"/>
                <a:gd name="connsiteX11" fmla="*/ 392577 w 390525"/>
                <a:gd name="connsiteY11" fmla="*/ 228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92577" y="22860"/>
                  </a:moveTo>
                  <a:cubicBezTo>
                    <a:pt x="384957" y="62865"/>
                    <a:pt x="364955" y="98107"/>
                    <a:pt x="334475" y="126682"/>
                  </a:cubicBezTo>
                  <a:cubicBezTo>
                    <a:pt x="315425" y="143827"/>
                    <a:pt x="294470" y="157163"/>
                    <a:pt x="270657" y="166688"/>
                  </a:cubicBezTo>
                  <a:cubicBezTo>
                    <a:pt x="265895" y="171450"/>
                    <a:pt x="260180" y="170497"/>
                    <a:pt x="254465" y="170497"/>
                  </a:cubicBezTo>
                  <a:cubicBezTo>
                    <a:pt x="215412" y="170497"/>
                    <a:pt x="176360" y="170497"/>
                    <a:pt x="136355" y="170497"/>
                  </a:cubicBezTo>
                  <a:cubicBezTo>
                    <a:pt x="130640" y="170497"/>
                    <a:pt x="124925" y="171450"/>
                    <a:pt x="120162" y="166688"/>
                  </a:cubicBezTo>
                  <a:cubicBezTo>
                    <a:pt x="103017" y="162877"/>
                    <a:pt x="88730" y="153352"/>
                    <a:pt x="74442" y="143827"/>
                  </a:cubicBezTo>
                  <a:cubicBezTo>
                    <a:pt x="42057" y="120967"/>
                    <a:pt x="20150" y="90488"/>
                    <a:pt x="7767" y="53340"/>
                  </a:cubicBezTo>
                  <a:cubicBezTo>
                    <a:pt x="4910" y="43815"/>
                    <a:pt x="2052" y="33338"/>
                    <a:pt x="1100" y="22860"/>
                  </a:cubicBezTo>
                  <a:cubicBezTo>
                    <a:pt x="147" y="15240"/>
                    <a:pt x="-805" y="7620"/>
                    <a:pt x="1100" y="0"/>
                  </a:cubicBezTo>
                  <a:cubicBezTo>
                    <a:pt x="129687" y="0"/>
                    <a:pt x="261132" y="0"/>
                    <a:pt x="390672" y="0"/>
                  </a:cubicBezTo>
                  <a:cubicBezTo>
                    <a:pt x="394482" y="7620"/>
                    <a:pt x="393530" y="15240"/>
                    <a:pt x="392577" y="22860"/>
                  </a:cubicBezTo>
                  <a:close/>
                </a:path>
              </a:pathLst>
            </a:custGeom>
            <a:solidFill>
              <a:schemeClr val="bg1"/>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4D7517F-44B9-4EAF-9873-A197C699B5F9}"/>
                </a:ext>
              </a:extLst>
            </p:cNvPr>
            <p:cNvSpPr/>
            <p:nvPr/>
          </p:nvSpPr>
          <p:spPr>
            <a:xfrm>
              <a:off x="4077337" y="2420423"/>
              <a:ext cx="447675" cy="200025"/>
            </a:xfrm>
            <a:custGeom>
              <a:avLst/>
              <a:gdLst>
                <a:gd name="connsiteX0" fmla="*/ 360045 w 447675"/>
                <a:gd name="connsiteY0" fmla="*/ 16804 h 200025"/>
                <a:gd name="connsiteX1" fmla="*/ 395288 w 447675"/>
                <a:gd name="connsiteY1" fmla="*/ 6326 h 200025"/>
                <a:gd name="connsiteX2" fmla="*/ 444817 w 447675"/>
                <a:gd name="connsiteY2" fmla="*/ 35854 h 200025"/>
                <a:gd name="connsiteX3" fmla="*/ 454342 w 447675"/>
                <a:gd name="connsiteY3" fmla="*/ 53951 h 200025"/>
                <a:gd name="connsiteX4" fmla="*/ 432435 w 447675"/>
                <a:gd name="connsiteY4" fmla="*/ 74907 h 200025"/>
                <a:gd name="connsiteX5" fmla="*/ 414338 w 447675"/>
                <a:gd name="connsiteY5" fmla="*/ 87289 h 200025"/>
                <a:gd name="connsiteX6" fmla="*/ 360045 w 447675"/>
                <a:gd name="connsiteY6" fmla="*/ 174919 h 200025"/>
                <a:gd name="connsiteX7" fmla="*/ 412432 w 447675"/>
                <a:gd name="connsiteY7" fmla="*/ 174919 h 200025"/>
                <a:gd name="connsiteX8" fmla="*/ 423863 w 447675"/>
                <a:gd name="connsiteY8" fmla="*/ 174919 h 200025"/>
                <a:gd name="connsiteX9" fmla="*/ 441007 w 447675"/>
                <a:gd name="connsiteY9" fmla="*/ 189206 h 200025"/>
                <a:gd name="connsiteX10" fmla="*/ 423863 w 447675"/>
                <a:gd name="connsiteY10" fmla="*/ 202542 h 200025"/>
                <a:gd name="connsiteX11" fmla="*/ 264795 w 447675"/>
                <a:gd name="connsiteY11" fmla="*/ 202542 h 200025"/>
                <a:gd name="connsiteX12" fmla="*/ 17145 w 447675"/>
                <a:gd name="connsiteY12" fmla="*/ 202542 h 200025"/>
                <a:gd name="connsiteX13" fmla="*/ 0 w 447675"/>
                <a:gd name="connsiteY13" fmla="*/ 188254 h 200025"/>
                <a:gd name="connsiteX14" fmla="*/ 16192 w 447675"/>
                <a:gd name="connsiteY14" fmla="*/ 174919 h 200025"/>
                <a:gd name="connsiteX15" fmla="*/ 254317 w 447675"/>
                <a:gd name="connsiteY15" fmla="*/ 174919 h 200025"/>
                <a:gd name="connsiteX16" fmla="*/ 279082 w 447675"/>
                <a:gd name="connsiteY16" fmla="*/ 161584 h 200025"/>
                <a:gd name="connsiteX17" fmla="*/ 359092 w 447675"/>
                <a:gd name="connsiteY17" fmla="*/ 45379 h 200025"/>
                <a:gd name="connsiteX18" fmla="*/ 360045 w 447675"/>
                <a:gd name="connsiteY18" fmla="*/ 30139 h 200025"/>
                <a:gd name="connsiteX19" fmla="*/ 360045 w 447675"/>
                <a:gd name="connsiteY19" fmla="*/ 168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675" h="200025">
                  <a:moveTo>
                    <a:pt x="360045" y="16804"/>
                  </a:moveTo>
                  <a:cubicBezTo>
                    <a:pt x="369570" y="-2246"/>
                    <a:pt x="378142" y="-4151"/>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lose/>
                </a:path>
              </a:pathLst>
            </a:custGeom>
            <a:solidFill>
              <a:schemeClr val="accent4"/>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CFBCBE0-3007-4168-A5DA-3F2F34E171E7}"/>
                </a:ext>
              </a:extLst>
            </p:cNvPr>
            <p:cNvSpPr/>
            <p:nvPr/>
          </p:nvSpPr>
          <p:spPr>
            <a:xfrm>
              <a:off x="4102102" y="2631537"/>
              <a:ext cx="9525" cy="19050"/>
            </a:xfrm>
            <a:custGeom>
              <a:avLst/>
              <a:gdLst>
                <a:gd name="connsiteX0" fmla="*/ 2857 w 0"/>
                <a:gd name="connsiteY0" fmla="*/ 0 h 19050"/>
                <a:gd name="connsiteX1" fmla="*/ 2857 w 0"/>
                <a:gd name="connsiteY1" fmla="*/ 22860 h 19050"/>
                <a:gd name="connsiteX2" fmla="*/ 2857 w 0"/>
                <a:gd name="connsiteY2" fmla="*/ 0 h 19050"/>
              </a:gdLst>
              <a:ahLst/>
              <a:cxnLst>
                <a:cxn ang="0">
                  <a:pos x="connsiteX0" y="connsiteY0"/>
                </a:cxn>
                <a:cxn ang="0">
                  <a:pos x="connsiteX1" y="connsiteY1"/>
                </a:cxn>
                <a:cxn ang="0">
                  <a:pos x="connsiteX2" y="connsiteY2"/>
                </a:cxn>
              </a:cxnLst>
              <a:rect l="l" t="t" r="r" b="b"/>
              <a:pathLst>
                <a:path h="19050">
                  <a:moveTo>
                    <a:pt x="2857" y="0"/>
                  </a:moveTo>
                  <a:cubicBezTo>
                    <a:pt x="0" y="7620"/>
                    <a:pt x="2857" y="15240"/>
                    <a:pt x="2857" y="22860"/>
                  </a:cubicBezTo>
                  <a:cubicBezTo>
                    <a:pt x="-952" y="14288"/>
                    <a:pt x="-952" y="6667"/>
                    <a:pt x="2857" y="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5B2F023-C2D3-4A73-91EA-E4A6B49770A8}"/>
                </a:ext>
              </a:extLst>
            </p:cNvPr>
            <p:cNvSpPr/>
            <p:nvPr/>
          </p:nvSpPr>
          <p:spPr>
            <a:xfrm>
              <a:off x="4218306" y="2808703"/>
              <a:ext cx="161925" cy="9525"/>
            </a:xfrm>
            <a:custGeom>
              <a:avLst/>
              <a:gdLst>
                <a:gd name="connsiteX0" fmla="*/ 153353 w 161925"/>
                <a:gd name="connsiteY0" fmla="*/ 17145 h 9525"/>
                <a:gd name="connsiteX1" fmla="*/ 8572 w 161925"/>
                <a:gd name="connsiteY1" fmla="*/ 17145 h 9525"/>
                <a:gd name="connsiteX2" fmla="*/ 0 w 161925"/>
                <a:gd name="connsiteY2" fmla="*/ 8572 h 9525"/>
                <a:gd name="connsiteX3" fmla="*/ 0 w 161925"/>
                <a:gd name="connsiteY3" fmla="*/ 8572 h 9525"/>
                <a:gd name="connsiteX4" fmla="*/ 8572 w 161925"/>
                <a:gd name="connsiteY4" fmla="*/ 0 h 9525"/>
                <a:gd name="connsiteX5" fmla="*/ 153353 w 161925"/>
                <a:gd name="connsiteY5" fmla="*/ 0 h 9525"/>
                <a:gd name="connsiteX6" fmla="*/ 161925 w 161925"/>
                <a:gd name="connsiteY6" fmla="*/ 8572 h 9525"/>
                <a:gd name="connsiteX7" fmla="*/ 161925 w 161925"/>
                <a:gd name="connsiteY7" fmla="*/ 8572 h 9525"/>
                <a:gd name="connsiteX8" fmla="*/ 153353 w 161925"/>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9525">
                  <a:moveTo>
                    <a:pt x="153353" y="17145"/>
                  </a:moveTo>
                  <a:lnTo>
                    <a:pt x="8572" y="17145"/>
                  </a:lnTo>
                  <a:cubicBezTo>
                    <a:pt x="3810" y="17145"/>
                    <a:pt x="0" y="13335"/>
                    <a:pt x="0" y="8572"/>
                  </a:cubicBezTo>
                  <a:lnTo>
                    <a:pt x="0" y="8572"/>
                  </a:lnTo>
                  <a:cubicBezTo>
                    <a:pt x="0" y="3810"/>
                    <a:pt x="3810" y="0"/>
                    <a:pt x="8572" y="0"/>
                  </a:cubicBezTo>
                  <a:lnTo>
                    <a:pt x="153353" y="0"/>
                  </a:lnTo>
                  <a:cubicBezTo>
                    <a:pt x="158115" y="0"/>
                    <a:pt x="161925" y="3810"/>
                    <a:pt x="161925" y="8572"/>
                  </a:cubicBezTo>
                  <a:lnTo>
                    <a:pt x="161925" y="8572"/>
                  </a:lnTo>
                  <a:cubicBezTo>
                    <a:pt x="161925" y="14288"/>
                    <a:pt x="158115" y="17145"/>
                    <a:pt x="153353" y="17145"/>
                  </a:cubicBezTo>
                  <a:close/>
                </a:path>
              </a:pathLst>
            </a:custGeom>
            <a:solidFill>
              <a:schemeClr val="accent4"/>
            </a:solidFill>
            <a:ln w="9525" cap="flat">
              <a:noFill/>
              <a:prstDash val="solid"/>
              <a:miter/>
            </a:ln>
          </p:spPr>
          <p:txBody>
            <a:bodyPr rtlCol="0" anchor="ctr"/>
            <a:lstStyle/>
            <a:p>
              <a:endParaRPr lang="en-US" dirty="0"/>
            </a:p>
          </p:txBody>
        </p:sp>
      </p:grpSp>
      <p:sp>
        <p:nvSpPr>
          <p:cNvPr id="46" name="TextBox 45">
            <a:extLst>
              <a:ext uri="{FF2B5EF4-FFF2-40B4-BE49-F238E27FC236}">
                <a16:creationId xmlns:a16="http://schemas.microsoft.com/office/drawing/2014/main" id="{5AC625BA-70E3-4274-A211-5D63657384A4}"/>
              </a:ext>
            </a:extLst>
          </p:cNvPr>
          <p:cNvSpPr txBox="1"/>
          <p:nvPr/>
        </p:nvSpPr>
        <p:spPr>
          <a:xfrm>
            <a:off x="10179992" y="3583088"/>
            <a:ext cx="1786721" cy="2031325"/>
          </a:xfrm>
          <a:prstGeom prst="rect">
            <a:avLst/>
          </a:prstGeom>
          <a:noFill/>
        </p:spPr>
        <p:txBody>
          <a:bodyPr wrap="square" rtlCol="0">
            <a:spAutoFit/>
          </a:bodyPr>
          <a:lstStyle/>
          <a:p>
            <a:pPr algn="ctr"/>
            <a:r>
              <a:rPr lang="en-US" dirty="0">
                <a:latin typeface="Arial Nova Cond" panose="020B0506020202020204" pitchFamily="34" charset="0"/>
                <a:ea typeface="Calibri" panose="020F0502020204030204" pitchFamily="34" charset="0"/>
                <a:cs typeface="Arial Unicode MS"/>
              </a:rPr>
              <a:t>H</a:t>
            </a:r>
            <a:r>
              <a:rPr lang="en-US" sz="1800" dirty="0">
                <a:effectLst/>
                <a:latin typeface="Arial Nova Cond" panose="020B0506020202020204" pitchFamily="34" charset="0"/>
                <a:ea typeface="Calibri" panose="020F0502020204030204" pitchFamily="34" charset="0"/>
                <a:cs typeface="Arial Unicode MS"/>
              </a:rPr>
              <a:t>ire a skill seller such as a chef, cake baker and many more, by using the location.</a:t>
            </a:r>
          </a:p>
          <a:p>
            <a:pPr algn="ctr"/>
            <a:endParaRPr lang="ko-KR" altLang="en-US" b="1" dirty="0">
              <a:solidFill>
                <a:schemeClr val="tx1">
                  <a:lumMod val="75000"/>
                  <a:lumOff val="25000"/>
                </a:schemeClr>
              </a:solidFill>
              <a:latin typeface="Arial Nova Cond" panose="020B0506020202020204" pitchFamily="34" charset="0"/>
              <a:cs typeface="Arial" pitchFamily="34" charset="0"/>
            </a:endParaRPr>
          </a:p>
        </p:txBody>
      </p:sp>
    </p:spTree>
    <p:extLst>
      <p:ext uri="{BB962C8B-B14F-4D97-AF65-F5344CB8AC3E}">
        <p14:creationId xmlns:p14="http://schemas.microsoft.com/office/powerpoint/2010/main" val="2021594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7F3CBE00-2EE6-4EB3-B553-8AE4DFFE31C5}"/>
              </a:ext>
            </a:extLst>
          </p:cNvPr>
          <p:cNvSpPr txBox="1"/>
          <p:nvPr/>
        </p:nvSpPr>
        <p:spPr>
          <a:xfrm>
            <a:off x="1125671" y="2176892"/>
            <a:ext cx="10571920" cy="4139297"/>
          </a:xfrm>
          <a:prstGeom prst="rect">
            <a:avLst/>
          </a:prstGeom>
        </p:spPr>
        <p:txBody>
          <a:bodyPr vert="horz" lIns="91440" tIns="45720" rIns="91440" bIns="45720" rtlCol="0">
            <a:normAutofit fontScale="70000" lnSpcReduction="20000"/>
          </a:bodyPr>
          <a:lstStyle/>
          <a:p>
            <a:pPr marL="342900" marR="0" indent="-342900">
              <a:lnSpc>
                <a:spcPct val="150000"/>
              </a:lnSpc>
              <a:spcBef>
                <a:spcPts val="0"/>
              </a:spcBef>
              <a:spcAft>
                <a:spcPts val="800"/>
              </a:spcAft>
              <a:buFont typeface="Wingdings" panose="05000000000000000000" pitchFamily="2" charset="2"/>
              <a:buChar char="§"/>
            </a:pPr>
            <a:r>
              <a:rPr lang="en-US" sz="2600" b="1" dirty="0">
                <a:solidFill>
                  <a:srgbClr val="000000"/>
                </a:solidFill>
                <a:effectLst/>
                <a:latin typeface="Arial Nova Cond" panose="020B0506020202020204" pitchFamily="34" charset="0"/>
                <a:ea typeface="Calibri" panose="020F0502020204030204" pitchFamily="34" charset="0"/>
                <a:cs typeface="Arial Unicode MS"/>
              </a:rPr>
              <a:t>Interviews</a:t>
            </a:r>
            <a:endParaRPr lang="en-US" sz="2600" dirty="0">
              <a:effectLst/>
              <a:latin typeface="Arial Nova Cond" panose="020B0506020202020204" pitchFamily="34" charset="0"/>
              <a:ea typeface="Calibri" panose="020F0502020204030204" pitchFamily="34" charset="0"/>
              <a:cs typeface="Arial Unicode MS"/>
            </a:endParaRPr>
          </a:p>
          <a:p>
            <a:pPr marL="0" marR="0">
              <a:lnSpc>
                <a:spcPct val="160000"/>
              </a:lnSpc>
              <a:spcBef>
                <a:spcPts val="0"/>
              </a:spcBef>
              <a:spcAft>
                <a:spcPts val="800"/>
              </a:spcAft>
            </a:pPr>
            <a:r>
              <a:rPr lang="en-US" sz="2600" dirty="0">
                <a:solidFill>
                  <a:srgbClr val="000000"/>
                </a:solidFill>
                <a:effectLst/>
                <a:latin typeface="Arial Nova Cond" panose="020B0506020202020204" pitchFamily="34" charset="0"/>
                <a:ea typeface="Calibri" panose="020F0502020204030204" pitchFamily="34" charset="0"/>
                <a:cs typeface="Arial Unicode MS"/>
              </a:rPr>
              <a:t>We are unable to meet the person due to this pandemic situation we go for a telephonic interview.</a:t>
            </a:r>
            <a:endParaRPr lang="en-US" sz="2600" dirty="0">
              <a:effectLst/>
              <a:latin typeface="Arial Nova Cond" panose="020B0506020202020204" pitchFamily="34" charset="0"/>
              <a:ea typeface="Calibri" panose="020F0502020204030204" pitchFamily="34" charset="0"/>
              <a:cs typeface="Arial Unicode MS"/>
            </a:endParaRPr>
          </a:p>
          <a:p>
            <a:pPr>
              <a:lnSpc>
                <a:spcPct val="160000"/>
              </a:lnSpc>
            </a:pPr>
            <a:r>
              <a:rPr lang="en-US" sz="2600" dirty="0">
                <a:solidFill>
                  <a:srgbClr val="000000"/>
                </a:solidFill>
                <a:effectLst/>
                <a:latin typeface="Arial Nova Cond" panose="020B0506020202020204" pitchFamily="34" charset="0"/>
                <a:ea typeface="Calibri" panose="020F0502020204030204" pitchFamily="34" charset="0"/>
              </a:rPr>
              <a:t>We ask questions through telephones such as their idea about food-related social media platforms and the favoritism of sharing food-related things to be able to exchange their knowledge with others.</a:t>
            </a:r>
          </a:p>
          <a:p>
            <a:pPr>
              <a:lnSpc>
                <a:spcPct val="160000"/>
              </a:lnSpc>
            </a:pPr>
            <a:endParaRPr lang="en-US" dirty="0">
              <a:solidFill>
                <a:srgbClr val="000000"/>
              </a:solidFill>
              <a:latin typeface="Arial Nova Cond" panose="020B0506020202020204" pitchFamily="34" charset="0"/>
            </a:endParaRPr>
          </a:p>
          <a:p>
            <a:pPr marL="285750" indent="-285750">
              <a:lnSpc>
                <a:spcPct val="170000"/>
              </a:lnSpc>
              <a:buFont typeface="Wingdings" panose="05000000000000000000" pitchFamily="2" charset="2"/>
              <a:buChar char="§"/>
            </a:pPr>
            <a:r>
              <a:rPr lang="en-US" sz="2600" b="1" dirty="0">
                <a:solidFill>
                  <a:srgbClr val="000000"/>
                </a:solidFill>
                <a:effectLst/>
                <a:latin typeface="Arial Nova Cond" panose="020B0506020202020204" pitchFamily="34" charset="0"/>
                <a:ea typeface="Calibri" panose="020F0502020204030204" pitchFamily="34" charset="0"/>
                <a:cs typeface="Arial Unicode MS"/>
              </a:rPr>
              <a:t>Documents and Records</a:t>
            </a:r>
          </a:p>
          <a:p>
            <a:pPr>
              <a:lnSpc>
                <a:spcPct val="170000"/>
              </a:lnSpc>
            </a:pPr>
            <a:r>
              <a:rPr lang="en-US" sz="2600" dirty="0">
                <a:solidFill>
                  <a:srgbClr val="000000"/>
                </a:solidFill>
                <a:effectLst/>
                <a:latin typeface="Arial Nova Cond" panose="020B0506020202020204" pitchFamily="34" charset="0"/>
                <a:ea typeface="Calibri" panose="020F0502020204030204" pitchFamily="34" charset="0"/>
                <a:cs typeface="Arial Unicode MS"/>
              </a:rPr>
              <a:t>We have done extensive research on your competitors and similar application. It is efficient and inexpensive because we’re predominantly using research that has already been completed. </a:t>
            </a:r>
          </a:p>
          <a:p>
            <a:pPr>
              <a:lnSpc>
                <a:spcPct val="170000"/>
              </a:lnSpc>
            </a:pPr>
            <a:r>
              <a:rPr lang="en-US" sz="2600" dirty="0">
                <a:solidFill>
                  <a:srgbClr val="000000"/>
                </a:solidFill>
                <a:effectLst/>
                <a:latin typeface="Arial Nova Cond" panose="020B0506020202020204" pitchFamily="34" charset="0"/>
                <a:ea typeface="Calibri" panose="020F0502020204030204" pitchFamily="34" charset="0"/>
                <a:cs typeface="Arial Unicode MS"/>
              </a:rPr>
              <a:t>We collect and use data contained in web articles (scientific study) to gain a proper understanding of the current social media impact of food.</a:t>
            </a:r>
            <a:endParaRPr lang="en-US" sz="2600" dirty="0">
              <a:effectLst/>
              <a:latin typeface="Arial Nova Cond" panose="020B0506020202020204" pitchFamily="34" charset="0"/>
              <a:ea typeface="Calibri" panose="020F0502020204030204" pitchFamily="34" charset="0"/>
              <a:cs typeface="Arial Unicode MS"/>
            </a:endParaRPr>
          </a:p>
          <a:p>
            <a:pPr marL="285750" indent="-285750">
              <a:lnSpc>
                <a:spcPct val="160000"/>
              </a:lnSpc>
              <a:buFont typeface="Wingdings" panose="05000000000000000000" pitchFamily="2" charset="2"/>
              <a:buChar char="§"/>
            </a:pPr>
            <a:endParaRPr lang="en-US" sz="2000" dirty="0">
              <a:effectLst/>
              <a:latin typeface="Calibri" panose="020F0502020204030204" pitchFamily="34" charset="0"/>
              <a:ea typeface="Calibri" panose="020F0502020204030204" pitchFamily="34" charset="0"/>
              <a:cs typeface="Arial Unicode MS"/>
            </a:endParaRPr>
          </a:p>
          <a:p>
            <a:pPr>
              <a:lnSpc>
                <a:spcPct val="160000"/>
              </a:lnSpc>
            </a:pPr>
            <a:endParaRPr lang="en-US" dirty="0">
              <a:latin typeface="Arial Nova Cond" panose="020B0506020202020204" pitchFamily="34" charset="0"/>
            </a:endParaRPr>
          </a:p>
        </p:txBody>
      </p:sp>
      <p:pic>
        <p:nvPicPr>
          <p:cNvPr id="3" name="Picture 2" descr="Text&#10;&#10;Description automatically generated">
            <a:extLst>
              <a:ext uri="{FF2B5EF4-FFF2-40B4-BE49-F238E27FC236}">
                <a16:creationId xmlns:a16="http://schemas.microsoft.com/office/drawing/2014/main" id="{4747E21C-EA94-4A27-A3A0-668C4BC4B022}"/>
              </a:ext>
            </a:extLst>
          </p:cNvPr>
          <p:cNvPicPr>
            <a:picLocks noChangeAspect="1"/>
          </p:cNvPicPr>
          <p:nvPr/>
        </p:nvPicPr>
        <p:blipFill rotWithShape="1">
          <a:blip r:embed="rId2">
            <a:extLst>
              <a:ext uri="{28A0092B-C50C-407E-A947-70E740481C1C}">
                <a14:useLocalDpi xmlns:a14="http://schemas.microsoft.com/office/drawing/2010/main" val="0"/>
              </a:ext>
            </a:extLst>
          </a:blip>
          <a:srcRect t="20718"/>
          <a:stretch/>
        </p:blipFill>
        <p:spPr>
          <a:xfrm>
            <a:off x="8314092" y="223007"/>
            <a:ext cx="3648963" cy="2270344"/>
          </a:xfrm>
          <a:prstGeom prst="rect">
            <a:avLst/>
          </a:prstGeom>
        </p:spPr>
      </p:pic>
      <p:sp>
        <p:nvSpPr>
          <p:cNvPr id="13" name="Title 1">
            <a:extLst>
              <a:ext uri="{FF2B5EF4-FFF2-40B4-BE49-F238E27FC236}">
                <a16:creationId xmlns:a16="http://schemas.microsoft.com/office/drawing/2014/main" id="{2FF4F03E-0AAF-4D3A-9C44-FC5EF8234E30}"/>
              </a:ext>
            </a:extLst>
          </p:cNvPr>
          <p:cNvSpPr txBox="1">
            <a:spLocks/>
          </p:cNvSpPr>
          <p:nvPr/>
        </p:nvSpPr>
        <p:spPr>
          <a:xfrm>
            <a:off x="737586" y="1081277"/>
            <a:ext cx="8207631" cy="5538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74320">
              <a:spcAft>
                <a:spcPts val="600"/>
              </a:spcAft>
            </a:pPr>
            <a:r>
              <a:rPr lang="en-US" altLang="ko-KR" sz="4100" spc="620" dirty="0">
                <a:solidFill>
                  <a:schemeClr val="bg2">
                    <a:lumMod val="50000"/>
                  </a:schemeClr>
                </a:solidFill>
                <a:latin typeface="Amasis MT Pro Black" panose="02040A04050005020304" pitchFamily="18" charset="0"/>
              </a:rPr>
              <a:t>Data Collection Methods</a:t>
            </a:r>
            <a:endParaRPr lang="en-US" altLang="ko-KR" sz="4100" dirty="0">
              <a:solidFill>
                <a:schemeClr val="bg2">
                  <a:lumMod val="50000"/>
                </a:schemeClr>
              </a:solidFill>
              <a:latin typeface="Amasis MT Pro Black" panose="02040A04050005020304" pitchFamily="18" charset="0"/>
            </a:endParaRPr>
          </a:p>
        </p:txBody>
      </p:sp>
    </p:spTree>
    <p:extLst>
      <p:ext uri="{BB962C8B-B14F-4D97-AF65-F5344CB8AC3E}">
        <p14:creationId xmlns:p14="http://schemas.microsoft.com/office/powerpoint/2010/main" val="793335865"/>
      </p:ext>
    </p:extLst>
  </p:cSld>
  <p:clrMapOvr>
    <a:masterClrMapping/>
  </p:clrMapOvr>
</p:sld>
</file>

<file path=ppt/theme/theme1.xml><?xml version="1.0" encoding="utf-8"?>
<a:theme xmlns:a="http://schemas.openxmlformats.org/drawingml/2006/main" name="Cover and End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2955</TotalTime>
  <Words>1943</Words>
  <Application>Microsoft Office PowerPoint</Application>
  <PresentationFormat>Widescreen</PresentationFormat>
  <Paragraphs>179</Paragraphs>
  <Slides>38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38</vt:i4>
      </vt:variant>
    </vt:vector>
  </HeadingPairs>
  <TitlesOfParts>
    <vt:vector size="49" baseType="lpstr">
      <vt:lpstr>Amasis MT Pro Black</vt:lpstr>
      <vt:lpstr>Arial</vt:lpstr>
      <vt:lpstr>Arial Nova</vt:lpstr>
      <vt:lpstr>Arial Nova Cond</vt:lpstr>
      <vt:lpstr>Barlow Semi Condensed</vt:lpstr>
      <vt:lpstr>Calibri</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Ranasinghe Y D</cp:lastModifiedBy>
  <cp:revision>136</cp:revision>
  <dcterms:created xsi:type="dcterms:W3CDTF">2019-01-14T06:35:35Z</dcterms:created>
  <dcterms:modified xsi:type="dcterms:W3CDTF">2021-09-26T09:14:26Z</dcterms:modified>
</cp:coreProperties>
</file>